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6bf8fb35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6bf8fb35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5fbdabdf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5fbdabdf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6bf8fb355_1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6bf8fb355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6bf8fb355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6bf8fb355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6bf8fb355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6bf8fb355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6bf8fb35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6bf8fb35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6bf8fb355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6bf8fb355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5fbdabdf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5fbdabdf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6bf8fb35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6bf8fb35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6bf8fb35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6bf8fb35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fbdabd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fbdabd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c6bf8fb35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c6bf8fb35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c6bf8fb35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c6bf8fb35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6bf8fb35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c6bf8fb35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6bf8fb355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6bf8fb355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6bf8fb35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6bf8fb35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6bf8fb35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c6bf8fb35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5fbdabd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5fbdabd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6bf8fb355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c6bf8fb355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6bf8fb355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6bf8fb355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6bf8fb355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c6bf8fb355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bf8fb355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bf8fb355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6bf8fb355_1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c6bf8fb355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c6bf8fb355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c6bf8fb355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6bf8fb355_1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c6bf8fb355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c5fbdabdf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c5fbdabdf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6bf8fb35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c6bf8fb35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5fbdabdf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c5fbdabdf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5fbdabdf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5fbdabdf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6bf8fb35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6bf8fb35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5fbdabdf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5fbdabdf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5fbdabdf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5fbdabdf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bf8fb35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bf8fb3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6bf8fb35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6bf8fb35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6bf8fb35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6bf8fb35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6bf8fb35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c6bf8fb35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1.png"/><Relationship Id="rId7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hyperlink" Target="https://marcelle-v2-sketch.glitch.me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hyperlink" Target="https://marcelle-v2-sketch.glitch.me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litislab.fr/accueil" TargetMode="External"/><Relationship Id="rId4" Type="http://schemas.openxmlformats.org/officeDocument/2006/relationships/hyperlink" Target="http://asi.insa-rouen.fr/enseignants/~scanu/" TargetMode="External"/><Relationship Id="rId5" Type="http://schemas.openxmlformats.org/officeDocument/2006/relationships/hyperlink" Target="https://hci.isir.upmc.fr/" TargetMode="External"/><Relationship Id="rId6" Type="http://schemas.openxmlformats.org/officeDocument/2006/relationships/hyperlink" Target="https://hci.isir.upmc.fr/people/baptiste-caramiaux/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vimeo.com/300810165#t=143s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Relationship Id="rId4" Type="http://schemas.openxmlformats.org/officeDocument/2006/relationships/hyperlink" Target="http://arxiv.org/abs/1702.02284" TargetMode="External"/><Relationship Id="rId5" Type="http://schemas.openxmlformats.org/officeDocument/2006/relationships/hyperlink" Target="http://arxiv.org/abs/1702.02284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Co-Adaptation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Stéphane Canu</a:t>
            </a:r>
            <a:r>
              <a:rPr lang="en"/>
              <a:t> et </a:t>
            </a:r>
            <a:r>
              <a:rPr b="1" lang="en"/>
              <a:t>Baptiste Caramiaux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 pour l’autopilot des Tesla</a:t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850" y="1017725"/>
            <a:ext cx="6336292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6851625" y="4687350"/>
            <a:ext cx="226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Karpathy (Tesla) ICML 2019</a:t>
            </a:r>
            <a:endParaRPr sz="1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Créer des expériences grand public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225" y="1017725"/>
            <a:ext cx="4802127" cy="360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Créer des expériences grand public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152475"/>
            <a:ext cx="3779700" cy="3416400"/>
          </a:xfrm>
          <a:prstGeom prst="rect">
            <a:avLst/>
          </a:prstGeom>
          <a:solidFill>
            <a:srgbClr val="FFFFFF">
              <a:alpha val="31279"/>
            </a:srgbClr>
          </a:solidFill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Questions: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Quelles stratégies adoptent les novices pour entraîner un réseau de neurones ?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Quelle compréhension en tirent-ils ?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Quelles conséquences sur la conception d’interactions avec l’apprentissage machine 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Système de reconnaissance de dessins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Thèse de </a:t>
            </a:r>
            <a:r>
              <a:rPr b="1" lang="en"/>
              <a:t>Téo Sanchez</a:t>
            </a:r>
            <a:endParaRPr b="1"/>
          </a:p>
        </p:txBody>
      </p:sp>
      <p:sp>
        <p:nvSpPr>
          <p:cNvPr id="148" name="Google Shape;148;p24"/>
          <p:cNvSpPr txBox="1"/>
          <p:nvPr/>
        </p:nvSpPr>
        <p:spPr>
          <a:xfrm>
            <a:off x="323851" y="4700350"/>
            <a:ext cx="845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Collaboration avec Jules Françoise, Wendy Mackay, Frédéric Bevilacqua et l’association Traces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/>
          <p:nvPr/>
        </p:nvSpPr>
        <p:spPr>
          <a:xfrm>
            <a:off x="1883100" y="3917732"/>
            <a:ext cx="1419000" cy="998400"/>
          </a:xfrm>
          <a:prstGeom prst="roundRect">
            <a:avLst>
              <a:gd fmla="val 7895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42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50" y="1952825"/>
            <a:ext cx="1169175" cy="11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/>
          <p:nvPr/>
        </p:nvSpPr>
        <p:spPr>
          <a:xfrm rot="5400000">
            <a:off x="2333175" y="1419925"/>
            <a:ext cx="532500" cy="1169100"/>
          </a:xfrm>
          <a:prstGeom prst="curvedRightArrow">
            <a:avLst>
              <a:gd fmla="val 50000" name="adj1"/>
              <a:gd fmla="val 50000" name="adj2"/>
              <a:gd fmla="val 25000" name="adj3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 rot="-5400000">
            <a:off x="2333175" y="2312275"/>
            <a:ext cx="532500" cy="1169100"/>
          </a:xfrm>
          <a:prstGeom prst="curvedRightArrow">
            <a:avLst>
              <a:gd fmla="val 50000" name="adj1"/>
              <a:gd fmla="val 50000" name="adj2"/>
              <a:gd fmla="val 25000" name="adj3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3600" y="1897398"/>
            <a:ext cx="1280050" cy="12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2087175" y="3267350"/>
            <a:ext cx="102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dessins</a:t>
            </a:r>
            <a:endParaRPr i="1"/>
          </a:p>
        </p:txBody>
      </p:sp>
      <p:sp>
        <p:nvSpPr>
          <p:cNvPr id="160" name="Google Shape;160;p25"/>
          <p:cNvSpPr txBox="1"/>
          <p:nvPr/>
        </p:nvSpPr>
        <p:spPr>
          <a:xfrm>
            <a:off x="2052141" y="3495950"/>
            <a:ext cx="116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catégorie...</a:t>
            </a:r>
            <a:endParaRPr i="1"/>
          </a:p>
        </p:txBody>
      </p:sp>
      <p:sp>
        <p:nvSpPr>
          <p:cNvPr id="161" name="Google Shape;161;p25"/>
          <p:cNvSpPr txBox="1"/>
          <p:nvPr/>
        </p:nvSpPr>
        <p:spPr>
          <a:xfrm>
            <a:off x="2159475" y="1266950"/>
            <a:ext cx="102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retours</a:t>
            </a:r>
            <a:endParaRPr i="1"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2951" y="3949267"/>
            <a:ext cx="1072950" cy="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</a:t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50" y="1952825"/>
            <a:ext cx="1169175" cy="11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/>
          <p:nvPr/>
        </p:nvSpPr>
        <p:spPr>
          <a:xfrm rot="5400000">
            <a:off x="2333175" y="1419925"/>
            <a:ext cx="532500" cy="1169100"/>
          </a:xfrm>
          <a:prstGeom prst="curvedRightArrow">
            <a:avLst>
              <a:gd fmla="val 50000" name="adj1"/>
              <a:gd fmla="val 50000" name="adj2"/>
              <a:gd fmla="val 25000" name="adj3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6"/>
          <p:cNvSpPr/>
          <p:nvPr/>
        </p:nvSpPr>
        <p:spPr>
          <a:xfrm rot="-5400000">
            <a:off x="2333175" y="2312275"/>
            <a:ext cx="532500" cy="1169100"/>
          </a:xfrm>
          <a:prstGeom prst="curvedRightArrow">
            <a:avLst>
              <a:gd fmla="val 50000" name="adj1"/>
              <a:gd fmla="val 50000" name="adj2"/>
              <a:gd fmla="val 25000" name="adj3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3600" y="1897398"/>
            <a:ext cx="1280050" cy="12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/>
        </p:nvSpPr>
        <p:spPr>
          <a:xfrm>
            <a:off x="2159475" y="1266950"/>
            <a:ext cx="102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retours</a:t>
            </a:r>
            <a:endParaRPr i="1"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3000" y="1784550"/>
            <a:ext cx="1489850" cy="1489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6"/>
          <p:cNvCxnSpPr>
            <a:stCxn id="171" idx="3"/>
            <a:endCxn id="173" idx="1"/>
          </p:cNvCxnSpPr>
          <p:nvPr/>
        </p:nvCxnSpPr>
        <p:spPr>
          <a:xfrm flipH="1" rot="10800000">
            <a:off x="4713650" y="2529611"/>
            <a:ext cx="1149300" cy="78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" name="Google Shape;175;p26"/>
          <p:cNvSpPr txBox="1"/>
          <p:nvPr/>
        </p:nvSpPr>
        <p:spPr>
          <a:xfrm>
            <a:off x="6016850" y="3091500"/>
            <a:ext cx="130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modèle pré-entraîné</a:t>
            </a:r>
            <a:endParaRPr i="1"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5150" y="221425"/>
            <a:ext cx="1710075" cy="17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7325150" y="1931500"/>
            <a:ext cx="1710075" cy="17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5150" y="3309025"/>
            <a:ext cx="1710075" cy="171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6"/>
          <p:cNvCxnSpPr/>
          <p:nvPr/>
        </p:nvCxnSpPr>
        <p:spPr>
          <a:xfrm>
            <a:off x="5482700" y="346125"/>
            <a:ext cx="0" cy="44652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80" name="Google Shape;180;p26"/>
          <p:cNvSpPr/>
          <p:nvPr/>
        </p:nvSpPr>
        <p:spPr>
          <a:xfrm>
            <a:off x="1883100" y="3917732"/>
            <a:ext cx="1419000" cy="998400"/>
          </a:xfrm>
          <a:prstGeom prst="roundRect">
            <a:avLst>
              <a:gd fmla="val 7895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42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6"/>
          <p:cNvSpPr txBox="1"/>
          <p:nvPr/>
        </p:nvSpPr>
        <p:spPr>
          <a:xfrm>
            <a:off x="2087175" y="3267350"/>
            <a:ext cx="102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dessins</a:t>
            </a:r>
            <a:endParaRPr i="1"/>
          </a:p>
        </p:txBody>
      </p:sp>
      <p:sp>
        <p:nvSpPr>
          <p:cNvPr id="182" name="Google Shape;182;p26"/>
          <p:cNvSpPr txBox="1"/>
          <p:nvPr/>
        </p:nvSpPr>
        <p:spPr>
          <a:xfrm>
            <a:off x="2052141" y="3495950"/>
            <a:ext cx="116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catégorie...</a:t>
            </a:r>
            <a:endParaRPr i="1"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2951" y="3949267"/>
            <a:ext cx="1072950" cy="9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4776075" y="2586438"/>
            <a:ext cx="1024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transfert</a:t>
            </a: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Créer des expériences grand public</a:t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625" y="1446973"/>
            <a:ext cx="5296101" cy="30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/>
        </p:nvSpPr>
        <p:spPr>
          <a:xfrm>
            <a:off x="380725" y="1024600"/>
            <a:ext cx="38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https://marcelle-v2-sketch.glitch.me/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Créer des expériences grand public</a:t>
            </a: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625" y="1446973"/>
            <a:ext cx="5296101" cy="30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380725" y="1024600"/>
            <a:ext cx="38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https://marcelle-v2-sketch.glitch.me/</a:t>
            </a:r>
            <a:r>
              <a:rPr lang="en"/>
              <a:t> </a:t>
            </a:r>
            <a:endParaRPr/>
          </a:p>
        </p:txBody>
      </p:sp>
      <p:sp>
        <p:nvSpPr>
          <p:cNvPr id="199" name="Google Shape;199;p28"/>
          <p:cNvSpPr txBox="1"/>
          <p:nvPr/>
        </p:nvSpPr>
        <p:spPr>
          <a:xfrm>
            <a:off x="5759600" y="1547875"/>
            <a:ext cx="3072600" cy="17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/>
              <a:t>Co-adaptation permet : </a:t>
            </a:r>
            <a:endParaRPr i="1" sz="1300"/>
          </a:p>
          <a:p>
            <a:pPr indent="-196850" lvl="0" marL="1714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300"/>
              <a:buChar char="-"/>
            </a:pPr>
            <a:r>
              <a:rPr i="1" lang="en" sz="1300"/>
              <a:t>Explorer/découvrir le modèle</a:t>
            </a:r>
            <a:endParaRPr i="1" sz="1300"/>
          </a:p>
          <a:p>
            <a:pPr indent="-196850" lvl="0" marL="1714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300"/>
              <a:buChar char="-"/>
            </a:pPr>
            <a:r>
              <a:rPr i="1" lang="en" sz="1300"/>
              <a:t>Transmettre des “concepts” complexes à la machine </a:t>
            </a:r>
            <a:endParaRPr i="1" sz="1300"/>
          </a:p>
          <a:p>
            <a:pPr indent="-196850" lvl="0" marL="17145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300"/>
              <a:buChar char="-"/>
            </a:pPr>
            <a:r>
              <a:rPr i="1" lang="en" sz="1300"/>
              <a:t>Comprendre les mécanismes d’apprentissage machine</a:t>
            </a:r>
            <a:endParaRPr i="1" sz="1300"/>
          </a:p>
        </p:txBody>
      </p:sp>
      <p:sp>
        <p:nvSpPr>
          <p:cNvPr id="200" name="Google Shape;200;p28"/>
          <p:cNvSpPr txBox="1"/>
          <p:nvPr/>
        </p:nvSpPr>
        <p:spPr>
          <a:xfrm>
            <a:off x="5793450" y="3620375"/>
            <a:ext cx="3171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</a:rPr>
              <a:t>Sanchez et al. (2021). </a:t>
            </a:r>
            <a:r>
              <a:rPr b="1" lang="en" sz="1100">
                <a:solidFill>
                  <a:schemeClr val="accent2"/>
                </a:solidFill>
              </a:rPr>
              <a:t>How do People Train a Machine? Strategies &amp; (Mis)Understandings</a:t>
            </a:r>
            <a:r>
              <a:rPr lang="en" sz="1100">
                <a:solidFill>
                  <a:schemeClr val="accent2"/>
                </a:solidFill>
              </a:rPr>
              <a:t>. </a:t>
            </a:r>
            <a:r>
              <a:rPr i="1" lang="en" sz="1100">
                <a:solidFill>
                  <a:schemeClr val="accent2"/>
                </a:solidFill>
              </a:rPr>
              <a:t>ACM CSCW (accepté)</a:t>
            </a:r>
            <a:endParaRPr i="1" sz="11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Renforcer un comportement de la machine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exemple jouet </a:t>
            </a:r>
            <a:endParaRPr/>
          </a:p>
        </p:txBody>
      </p:sp>
      <p:sp>
        <p:nvSpPr>
          <p:cNvPr id="211" name="Google Shape;211;p30"/>
          <p:cNvSpPr txBox="1"/>
          <p:nvPr>
            <p:ph idx="4294967295" type="body"/>
          </p:nvPr>
        </p:nvSpPr>
        <p:spPr>
          <a:xfrm>
            <a:off x="609775" y="1420400"/>
            <a:ext cx="4239300" cy="27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 déplacer </a:t>
            </a:r>
            <a:r>
              <a:rPr lang="en"/>
              <a:t>l'enveloppe</a:t>
            </a:r>
            <a:r>
              <a:rPr lang="en"/>
              <a:t> rouge pour atteindre la noire 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Apprendre à </a:t>
            </a:r>
            <a:r>
              <a:rPr lang="en"/>
              <a:t>interagir</a:t>
            </a:r>
            <a:r>
              <a:rPr lang="en"/>
              <a:t> : </a:t>
            </a:r>
            <a:endParaRPr/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pivoter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translater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dilater/contracter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564" y="1191799"/>
            <a:ext cx="3841110" cy="3213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/>
          <p:nvPr/>
        </p:nvSpPr>
        <p:spPr>
          <a:xfrm>
            <a:off x="2336675" y="4589575"/>
            <a:ext cx="4505700" cy="470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0"/>
          <p:cNvSpPr txBox="1"/>
          <p:nvPr/>
        </p:nvSpPr>
        <p:spPr>
          <a:xfrm>
            <a:off x="2324950" y="4578550"/>
            <a:ext cx="4836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Utiliser l’apprentissage par renforcement</a:t>
            </a:r>
            <a:endParaRPr sz="1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025" y="1533800"/>
            <a:ext cx="6046051" cy="31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/>
          <p:nvPr/>
        </p:nvSpPr>
        <p:spPr>
          <a:xfrm>
            <a:off x="1638475" y="4589575"/>
            <a:ext cx="5972100" cy="4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1"/>
          <p:cNvSpPr txBox="1"/>
          <p:nvPr/>
        </p:nvSpPr>
        <p:spPr>
          <a:xfrm>
            <a:off x="1612775" y="4606475"/>
            <a:ext cx="6360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La récompense (l’utilité de l’action)  = - ∑ ||o_i - t_i|| + p</a:t>
            </a:r>
            <a:endParaRPr sz="1900"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4075" y="103325"/>
            <a:ext cx="2175801" cy="199165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Modèle de l’exemple jouet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Intervenants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378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Stéphane Canu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295"/>
              <a:t>Professeur, chaire IA</a:t>
            </a:r>
            <a:br>
              <a:rPr lang="en" sz="1295"/>
            </a:br>
            <a:r>
              <a:rPr lang="en" sz="1295"/>
              <a:t>LITIS, INSA de Rouen Normandie</a:t>
            </a:r>
            <a:endParaRPr sz="12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295"/>
              <a:t>Thèmes de recherche: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Apprentissage machine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Apprentissage profond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Exemples adversaires 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Optimisation pour l’apprentissage</a:t>
            </a:r>
            <a:endParaRPr sz="12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295"/>
              <a:t>Liens: </a:t>
            </a:r>
            <a:br>
              <a:rPr lang="en" sz="1295"/>
            </a:br>
            <a:r>
              <a:rPr lang="en" sz="1295" u="sng">
                <a:solidFill>
                  <a:schemeClr val="hlink"/>
                </a:solidFill>
                <a:hlinkClick r:id="rId3"/>
              </a:rPr>
              <a:t>https://www.litislab.fr/accueil</a:t>
            </a:r>
            <a:r>
              <a:rPr lang="en" sz="1295"/>
              <a:t> </a:t>
            </a:r>
            <a:r>
              <a:rPr lang="en" sz="1295" u="sng">
                <a:solidFill>
                  <a:schemeClr val="hlink"/>
                </a:solidFill>
                <a:hlinkClick r:id="rId4"/>
              </a:rPr>
              <a:t>http://asi.insa-rouen.fr/enseignants/~scanu/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596925" y="1152475"/>
            <a:ext cx="378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/>
              <a:t>Baptiste Caramiaux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295"/>
              <a:t>CR </a:t>
            </a:r>
            <a:r>
              <a:rPr lang="en" sz="1295"/>
              <a:t>CNRS</a:t>
            </a:r>
            <a:br>
              <a:rPr lang="en" sz="1295"/>
            </a:br>
            <a:r>
              <a:rPr lang="en" sz="1295"/>
              <a:t>ISIR, Sorbonne Université</a:t>
            </a:r>
            <a:endParaRPr sz="12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295"/>
              <a:t>Thèmes de recherche: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Apprentissage machine interactif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Interaction Humain-IA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Apprentissage moteur </a:t>
            </a:r>
            <a:endParaRPr sz="1295"/>
          </a:p>
          <a:p>
            <a:pPr indent="-3108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95"/>
              <a:buChar char="-"/>
            </a:pPr>
            <a:r>
              <a:rPr lang="en" sz="1295"/>
              <a:t>Interactions musicales</a:t>
            </a:r>
            <a:endParaRPr sz="12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rPr lang="en" sz="1295"/>
              <a:t>Liens: </a:t>
            </a:r>
            <a:br>
              <a:rPr lang="en" sz="1295"/>
            </a:br>
            <a:r>
              <a:rPr lang="en" sz="1295" u="sng">
                <a:solidFill>
                  <a:schemeClr val="hlink"/>
                </a:solidFill>
                <a:hlinkClick r:id="rId5"/>
              </a:rPr>
              <a:t>https://hci.isir.upmc.fr/</a:t>
            </a:r>
            <a:r>
              <a:rPr lang="en" sz="1295"/>
              <a:t> </a:t>
            </a:r>
            <a:r>
              <a:rPr lang="en" sz="1295" u="sng">
                <a:solidFill>
                  <a:schemeClr val="hlink"/>
                </a:solidFill>
                <a:hlinkClick r:id="rId6"/>
              </a:rPr>
              <a:t>https://hci.isir.upmc.fr/people/baptiste-caramiaux/</a:t>
            </a:r>
            <a:r>
              <a:rPr lang="en" sz="1295"/>
              <a:t> </a:t>
            </a:r>
            <a:endParaRPr sz="1295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0675" y="1017725"/>
            <a:ext cx="1505125" cy="12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2214" y="1032108"/>
            <a:ext cx="1264822" cy="126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Résultats sur </a:t>
            </a:r>
            <a:r>
              <a:rPr lang="en"/>
              <a:t>l’exemple jouet </a:t>
            </a: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661175" y="1431825"/>
            <a:ext cx="83745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Données : 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simulateur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modèle “physique” de l’utilisateur</a:t>
            </a:r>
            <a:endParaRPr sz="16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Une architecture acteur-critique 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L’algorithme “Deep Deterministic Policy Gradient” [Lillicrap et al., ICLR 16]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Résultats acceptables après 500 itérations</a:t>
            </a:r>
            <a:endParaRPr sz="1800"/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4175" y="1041500"/>
            <a:ext cx="2279824" cy="208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L’utilisateur</a:t>
            </a:r>
            <a:r>
              <a:rPr lang="en"/>
              <a:t> de l’exemple jouet </a:t>
            </a:r>
            <a:endParaRPr/>
          </a:p>
        </p:txBody>
      </p:sp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700" y="1768050"/>
            <a:ext cx="4287575" cy="23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3200" y="1048500"/>
            <a:ext cx="1565901" cy="13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/>
          <p:nvPr/>
        </p:nvSpPr>
        <p:spPr>
          <a:xfrm>
            <a:off x="1047325" y="4545250"/>
            <a:ext cx="7443000" cy="4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3"/>
          <p:cNvSpPr txBox="1"/>
          <p:nvPr/>
        </p:nvSpPr>
        <p:spPr>
          <a:xfrm>
            <a:off x="380475" y="1168025"/>
            <a:ext cx="760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Pour cet exemple, on utilise un modèle “formel” de l’utilisateur</a:t>
            </a:r>
            <a:endParaRPr sz="1900"/>
          </a:p>
        </p:txBody>
      </p:sp>
      <p:sp>
        <p:nvSpPr>
          <p:cNvPr id="240" name="Google Shape;240;p33"/>
          <p:cNvSpPr txBox="1"/>
          <p:nvPr/>
        </p:nvSpPr>
        <p:spPr>
          <a:xfrm>
            <a:off x="1070600" y="4592050"/>
            <a:ext cx="763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Ce</a:t>
            </a:r>
            <a:r>
              <a:rPr lang="en" sz="1800"/>
              <a:t> modèle ne génère pas des gestes analogues à des gestes humains</a:t>
            </a:r>
            <a:endParaRPr sz="1800"/>
          </a:p>
        </p:txBody>
      </p:sp>
      <p:pic>
        <p:nvPicPr>
          <p:cNvPr id="241" name="Google Shape;24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650" y="2470099"/>
            <a:ext cx="3213847" cy="115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292050" y="292625"/>
            <a:ext cx="8692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Apprendre un modèle “réaliste” de</a:t>
            </a:r>
            <a:r>
              <a:rPr lang="en" sz="3320"/>
              <a:t> l’utilisateur</a:t>
            </a:r>
            <a:r>
              <a:rPr lang="en" sz="3420"/>
              <a:t> </a:t>
            </a:r>
            <a:endParaRPr sz="3420"/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626" y="1070025"/>
            <a:ext cx="6446749" cy="33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/>
          <p:nvPr/>
        </p:nvSpPr>
        <p:spPr>
          <a:xfrm>
            <a:off x="335150" y="4545975"/>
            <a:ext cx="8713800" cy="4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4"/>
          <p:cNvSpPr txBox="1"/>
          <p:nvPr/>
        </p:nvSpPr>
        <p:spPr>
          <a:xfrm>
            <a:off x="435125" y="4595450"/>
            <a:ext cx="8854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Le VAE génère des données pseudo réelles : apprentissage de représentation</a:t>
            </a:r>
            <a:endParaRPr sz="1900"/>
          </a:p>
        </p:txBody>
      </p:sp>
      <p:sp>
        <p:nvSpPr>
          <p:cNvPr id="250" name="Google Shape;250;p34"/>
          <p:cNvSpPr/>
          <p:nvPr/>
        </p:nvSpPr>
        <p:spPr>
          <a:xfrm>
            <a:off x="1348625" y="1075250"/>
            <a:ext cx="4069500" cy="337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type="title"/>
          </p:nvPr>
        </p:nvSpPr>
        <p:spPr>
          <a:xfrm>
            <a:off x="292050" y="292625"/>
            <a:ext cx="8692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Apprendre un modèle “réaliste” de l’utilisateur</a:t>
            </a:r>
            <a:r>
              <a:rPr lang="en" sz="3420"/>
              <a:t> </a:t>
            </a:r>
            <a:endParaRPr sz="3420"/>
          </a:p>
        </p:txBody>
      </p:sp>
      <p:pic>
        <p:nvPicPr>
          <p:cNvPr id="256" name="Google Shape;2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626" y="1070025"/>
            <a:ext cx="6446749" cy="33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/>
          <p:nvPr/>
        </p:nvSpPr>
        <p:spPr>
          <a:xfrm>
            <a:off x="1633800" y="4545975"/>
            <a:ext cx="5972100" cy="4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5"/>
          <p:cNvSpPr txBox="1"/>
          <p:nvPr/>
        </p:nvSpPr>
        <p:spPr>
          <a:xfrm>
            <a:off x="1912900" y="4562875"/>
            <a:ext cx="5443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Apprentissage par renforcement de deux agents</a:t>
            </a:r>
            <a:endParaRPr sz="1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tâche plus complexe</a:t>
            </a:r>
            <a:endParaRPr/>
          </a:p>
        </p:txBody>
      </p:sp>
      <p:pic>
        <p:nvPicPr>
          <p:cNvPr id="264" name="Google Shape;2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275" y="1178575"/>
            <a:ext cx="7482243" cy="322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Modéliser l’utilisateur </a:t>
            </a:r>
            <a:endParaRPr/>
          </a:p>
        </p:txBody>
      </p:sp>
      <p:pic>
        <p:nvPicPr>
          <p:cNvPr id="270" name="Google Shape;2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26" y="1070025"/>
            <a:ext cx="6446749" cy="3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246" y="101299"/>
            <a:ext cx="3294777" cy="1419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7"/>
          <p:cNvSpPr/>
          <p:nvPr/>
        </p:nvSpPr>
        <p:spPr>
          <a:xfrm>
            <a:off x="1938600" y="4545975"/>
            <a:ext cx="5972100" cy="49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7"/>
          <p:cNvSpPr txBox="1"/>
          <p:nvPr/>
        </p:nvSpPr>
        <p:spPr>
          <a:xfrm>
            <a:off x="3067475" y="4562875"/>
            <a:ext cx="4289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On y </a:t>
            </a:r>
            <a:r>
              <a:rPr lang="en" sz="1900"/>
              <a:t>arrive...</a:t>
            </a:r>
            <a:r>
              <a:rPr lang="en" sz="1900"/>
              <a:t> après 25 M d’itérations !</a:t>
            </a:r>
            <a:endParaRPr sz="19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Co-adaptation par renforcement pour la création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Co-adaptation par renforcement pour la création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Comment explorer un </a:t>
            </a:r>
            <a:br>
              <a:rPr lang="en"/>
            </a:br>
            <a:r>
              <a:rPr lang="en"/>
              <a:t>espace de grande dimension </a:t>
            </a:r>
            <a:br>
              <a:rPr lang="en"/>
            </a:br>
            <a:r>
              <a:rPr lang="en"/>
              <a:t>dans un context créatif ?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Utiliser</a:t>
            </a:r>
            <a:r>
              <a:rPr b="1" lang="en"/>
              <a:t> </a:t>
            </a:r>
            <a:r>
              <a:rPr lang="en"/>
              <a:t>l’apprentissage par renforcement </a:t>
            </a:r>
            <a:r>
              <a:rPr b="1" lang="en"/>
              <a:t>aide à l’exploration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Note:</a:t>
            </a:r>
            <a:r>
              <a:rPr b="1" lang="en"/>
              <a:t> pas de modèle d’utilisateur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/>
            </a:br>
            <a:r>
              <a:rPr lang="en"/>
              <a:t>Travaux de thèse d’</a:t>
            </a:r>
            <a:r>
              <a:rPr b="1" lang="en"/>
              <a:t>Hugo Scurto</a:t>
            </a:r>
            <a:r>
              <a:rPr lang="en"/>
              <a:t> </a:t>
            </a:r>
            <a:endParaRPr/>
          </a:p>
        </p:txBody>
      </p:sp>
      <p:pic>
        <p:nvPicPr>
          <p:cNvPr id="285" name="Google Shape;2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100" y="1206075"/>
            <a:ext cx="4682774" cy="14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9"/>
          <p:cNvSpPr txBox="1"/>
          <p:nvPr/>
        </p:nvSpPr>
        <p:spPr>
          <a:xfrm>
            <a:off x="4328052" y="830700"/>
            <a:ext cx="460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e</a:t>
            </a:r>
            <a:r>
              <a:rPr i="1" lang="en" sz="1800">
                <a:solidFill>
                  <a:schemeClr val="dk2"/>
                </a:solidFill>
              </a:rPr>
              <a:t>xemple avec le design sonore </a:t>
            </a:r>
            <a:endParaRPr i="1"/>
          </a:p>
        </p:txBody>
      </p:sp>
      <p:sp>
        <p:nvSpPr>
          <p:cNvPr id="287" name="Google Shape;287;p39"/>
          <p:cNvSpPr txBox="1"/>
          <p:nvPr/>
        </p:nvSpPr>
        <p:spPr>
          <a:xfrm>
            <a:off x="346125" y="4319700"/>
            <a:ext cx="8832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Designing Deep Reinforcement Learning for Human Parameter Exploration</a:t>
            </a:r>
            <a:r>
              <a:rPr lang="en">
                <a:solidFill>
                  <a:schemeClr val="dk2"/>
                </a:solidFill>
              </a:rPr>
              <a:t>.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H. Scurto, B. Van Kerrebroeck, B. Caramiaux and F. Bevilacqua. </a:t>
            </a:r>
            <a:r>
              <a:rPr i="1" lang="en">
                <a:solidFill>
                  <a:schemeClr val="dk2"/>
                </a:solidFill>
              </a:rPr>
              <a:t>ACM ToCHI. </a:t>
            </a:r>
            <a:r>
              <a:rPr lang="en">
                <a:solidFill>
                  <a:schemeClr val="dk2"/>
                </a:solidFill>
              </a:rPr>
              <a:t>2021</a:t>
            </a:r>
            <a:endParaRPr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Methodologie de conception</a:t>
            </a:r>
            <a:endParaRPr/>
          </a:p>
        </p:txBody>
      </p:sp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6600"/>
            <a:ext cx="3523425" cy="21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Methodologie de conception</a:t>
            </a:r>
            <a:endParaRPr/>
          </a:p>
        </p:txBody>
      </p:sp>
      <p:pic>
        <p:nvPicPr>
          <p:cNvPr id="299" name="Google Shape;2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6600"/>
            <a:ext cx="3523425" cy="21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7292" y="3235950"/>
            <a:ext cx="6022084" cy="17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/>
          <p:nvPr/>
        </p:nvSpPr>
        <p:spPr>
          <a:xfrm rot="5400000">
            <a:off x="4679700" y="1986800"/>
            <a:ext cx="768300" cy="851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1"/>
          <p:cNvSpPr txBox="1"/>
          <p:nvPr/>
        </p:nvSpPr>
        <p:spPr>
          <a:xfrm>
            <a:off x="534250" y="4396825"/>
            <a:ext cx="241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Adaptation de </a:t>
            </a:r>
            <a:r>
              <a:rPr i="1" lang="en"/>
              <a:t>DeepTAMER</a:t>
            </a:r>
            <a:endParaRPr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Co-adaptation 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025" y="1519725"/>
            <a:ext cx="1052026" cy="10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75" y="3219025"/>
            <a:ext cx="1178325" cy="1178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2592400" y="1848325"/>
            <a:ext cx="4790400" cy="484500"/>
          </a:xfrm>
          <a:prstGeom prst="stripedRightArrow">
            <a:avLst>
              <a:gd fmla="val 50000" name="adj1"/>
              <a:gd fmla="val 11286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2592400" y="3565938"/>
            <a:ext cx="4790400" cy="484500"/>
          </a:xfrm>
          <a:prstGeom prst="stripedRightArrow">
            <a:avLst>
              <a:gd fmla="val 50000" name="adj1"/>
              <a:gd fmla="val 11286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" name="Google Shape;74;p15"/>
          <p:cNvCxnSpPr/>
          <p:nvPr/>
        </p:nvCxnSpPr>
        <p:spPr>
          <a:xfrm>
            <a:off x="30077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5" name="Google Shape;75;p15"/>
          <p:cNvCxnSpPr/>
          <p:nvPr/>
        </p:nvCxnSpPr>
        <p:spPr>
          <a:xfrm>
            <a:off x="32363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6" name="Google Shape;76;p15"/>
          <p:cNvCxnSpPr/>
          <p:nvPr/>
        </p:nvCxnSpPr>
        <p:spPr>
          <a:xfrm>
            <a:off x="36173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7" name="Google Shape;77;p15"/>
          <p:cNvCxnSpPr/>
          <p:nvPr/>
        </p:nvCxnSpPr>
        <p:spPr>
          <a:xfrm>
            <a:off x="37697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8" name="Google Shape;78;p15"/>
          <p:cNvCxnSpPr/>
          <p:nvPr/>
        </p:nvCxnSpPr>
        <p:spPr>
          <a:xfrm>
            <a:off x="42269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9" name="Google Shape;79;p15"/>
          <p:cNvCxnSpPr/>
          <p:nvPr/>
        </p:nvCxnSpPr>
        <p:spPr>
          <a:xfrm>
            <a:off x="46079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0" name="Google Shape;80;p15"/>
          <p:cNvCxnSpPr/>
          <p:nvPr/>
        </p:nvCxnSpPr>
        <p:spPr>
          <a:xfrm>
            <a:off x="50651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1" name="Google Shape;81;p15"/>
          <p:cNvCxnSpPr/>
          <p:nvPr/>
        </p:nvCxnSpPr>
        <p:spPr>
          <a:xfrm>
            <a:off x="52175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2" name="Google Shape;82;p15"/>
          <p:cNvCxnSpPr/>
          <p:nvPr/>
        </p:nvCxnSpPr>
        <p:spPr>
          <a:xfrm>
            <a:off x="52937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3" name="Google Shape;83;p15"/>
          <p:cNvCxnSpPr/>
          <p:nvPr/>
        </p:nvCxnSpPr>
        <p:spPr>
          <a:xfrm>
            <a:off x="56747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4" name="Google Shape;84;p15"/>
          <p:cNvCxnSpPr/>
          <p:nvPr/>
        </p:nvCxnSpPr>
        <p:spPr>
          <a:xfrm>
            <a:off x="6055750" y="2215227"/>
            <a:ext cx="0" cy="1481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Vidéo démonstration</a:t>
            </a:r>
            <a:endParaRPr/>
          </a:p>
        </p:txBody>
      </p:sp>
      <p:sp>
        <p:nvSpPr>
          <p:cNvPr id="308" name="Google Shape;308;p42"/>
          <p:cNvSpPr txBox="1"/>
          <p:nvPr/>
        </p:nvSpPr>
        <p:spPr>
          <a:xfrm>
            <a:off x="311700" y="1017725"/>
            <a:ext cx="3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https://vimeo.com/300810165#t=143s</a:t>
            </a:r>
            <a:r>
              <a:rPr lang="en"/>
              <a:t> </a:t>
            </a:r>
            <a:endParaRPr/>
          </a:p>
        </p:txBody>
      </p:sp>
      <p:pic>
        <p:nvPicPr>
          <p:cNvPr id="309" name="Google Shape;3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875" y="1417925"/>
            <a:ext cx="6207398" cy="342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pic>
        <p:nvPicPr>
          <p:cNvPr id="315" name="Google Shape;3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00" y="1668575"/>
            <a:ext cx="4221476" cy="29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 txBox="1"/>
          <p:nvPr/>
        </p:nvSpPr>
        <p:spPr>
          <a:xfrm>
            <a:off x="415398" y="1112300"/>
            <a:ext cx="82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Atelier de création avec des designers sonores</a:t>
            </a:r>
            <a:endParaRPr/>
          </a:p>
        </p:txBody>
      </p:sp>
      <p:pic>
        <p:nvPicPr>
          <p:cNvPr id="317" name="Google Shape;31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089" y="1671575"/>
            <a:ext cx="4282512" cy="29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pic>
        <p:nvPicPr>
          <p:cNvPr id="323" name="Google Shape;3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00" y="1668575"/>
            <a:ext cx="4221476" cy="29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4"/>
          <p:cNvSpPr txBox="1"/>
          <p:nvPr/>
        </p:nvSpPr>
        <p:spPr>
          <a:xfrm>
            <a:off x="415398" y="1112300"/>
            <a:ext cx="82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Atelier de création avec des designers sonores</a:t>
            </a:r>
            <a:endParaRPr/>
          </a:p>
        </p:txBody>
      </p:sp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089" y="1671575"/>
            <a:ext cx="4282512" cy="29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4450" y="465350"/>
            <a:ext cx="4800426" cy="210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600000" dist="142875">
              <a:srgbClr val="000000">
                <a:alpha val="62000"/>
              </a:srgbClr>
            </a:outerShdw>
          </a:effectLst>
        </p:spPr>
      </p:pic>
      <p:sp>
        <p:nvSpPr>
          <p:cNvPr id="327" name="Google Shape;327;p44"/>
          <p:cNvSpPr/>
          <p:nvPr/>
        </p:nvSpPr>
        <p:spPr>
          <a:xfrm>
            <a:off x="3604450" y="2758100"/>
            <a:ext cx="4800300" cy="180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120000" dist="114300">
              <a:srgbClr val="000000">
                <a:alpha val="6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 qualitative: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pertinence pour la tâche créative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compréhension de l’interface et des mécanismes sous-jacents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opportunités pour améliorer la conception</a:t>
            </a:r>
            <a:endParaRPr/>
          </a:p>
        </p:txBody>
      </p:sp>
      <p:sp>
        <p:nvSpPr>
          <p:cNvPr id="328" name="Google Shape;328;p44"/>
          <p:cNvSpPr txBox="1"/>
          <p:nvPr/>
        </p:nvSpPr>
        <p:spPr>
          <a:xfrm>
            <a:off x="505700" y="4732688"/>
            <a:ext cx="8443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Fiebrink, R., &amp; Caramiaux, B. (2018). </a:t>
            </a:r>
            <a:r>
              <a:rPr b="1" lang="en" sz="1100">
                <a:solidFill>
                  <a:srgbClr val="666666"/>
                </a:solidFill>
              </a:rPr>
              <a:t>The machine learning algorithm as creative musical tool</a:t>
            </a:r>
            <a:r>
              <a:rPr lang="en" sz="1100">
                <a:solidFill>
                  <a:srgbClr val="666666"/>
                </a:solidFill>
              </a:rPr>
              <a:t>. </a:t>
            </a:r>
            <a:r>
              <a:rPr i="1" lang="en" sz="1100">
                <a:solidFill>
                  <a:srgbClr val="666666"/>
                </a:solidFill>
              </a:rPr>
              <a:t>arXiv preprint arXiv:1611.00379</a:t>
            </a:r>
            <a:r>
              <a:rPr lang="en" sz="1100">
                <a:solidFill>
                  <a:srgbClr val="666666"/>
                </a:solidFill>
              </a:rPr>
              <a:t>.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Enjeux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Enjeux de la co-adaptation</a:t>
            </a:r>
            <a:endParaRPr/>
          </a:p>
        </p:txBody>
      </p:sp>
      <p:sp>
        <p:nvSpPr>
          <p:cNvPr id="339" name="Google Shape;33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long-terme de la co-adaptation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Hypothèse des travaux présentés: 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Adaptation du système et l’adaptation</a:t>
            </a:r>
            <a:br>
              <a:rPr lang="en"/>
            </a:br>
            <a:r>
              <a:rPr lang="en"/>
              <a:t>	du comportement de l’utilisateur</a:t>
            </a:r>
            <a:br>
              <a:rPr lang="en"/>
            </a:br>
            <a:r>
              <a:rPr lang="en"/>
              <a:t>	sont “vertueuses”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Est-ce toujours le cas 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r>
              <a:rPr lang="en"/>
              <a:t>Négociation</a:t>
            </a:r>
            <a:r>
              <a:rPr lang="en"/>
              <a:t>, compétition, politiques, etc.</a:t>
            </a:r>
            <a:endParaRPr/>
          </a:p>
        </p:txBody>
      </p:sp>
      <p:grpSp>
        <p:nvGrpSpPr>
          <p:cNvPr id="340" name="Google Shape;340;p46"/>
          <p:cNvGrpSpPr/>
          <p:nvPr/>
        </p:nvGrpSpPr>
        <p:grpSpPr>
          <a:xfrm>
            <a:off x="4988783" y="1076206"/>
            <a:ext cx="3910572" cy="1801969"/>
            <a:chOff x="428425" y="1519725"/>
            <a:chExt cx="6244925" cy="2877625"/>
          </a:xfrm>
        </p:grpSpPr>
        <p:pic>
          <p:nvPicPr>
            <p:cNvPr id="341" name="Google Shape;341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1575" y="1519725"/>
              <a:ext cx="1052026" cy="1052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425" y="3219025"/>
              <a:ext cx="1178325" cy="1178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46"/>
            <p:cNvSpPr/>
            <p:nvPr/>
          </p:nvSpPr>
          <p:spPr>
            <a:xfrm>
              <a:off x="1882950" y="1848325"/>
              <a:ext cx="4790400" cy="484500"/>
            </a:xfrm>
            <a:prstGeom prst="stripedRightArrow">
              <a:avLst>
                <a:gd fmla="val 50000" name="adj1"/>
                <a:gd fmla="val 112869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46"/>
            <p:cNvSpPr/>
            <p:nvPr/>
          </p:nvSpPr>
          <p:spPr>
            <a:xfrm>
              <a:off x="1882950" y="3565938"/>
              <a:ext cx="4790400" cy="484500"/>
            </a:xfrm>
            <a:prstGeom prst="stripedRightArrow">
              <a:avLst>
                <a:gd fmla="val 50000" name="adj1"/>
                <a:gd fmla="val 112869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45" name="Google Shape;345;p46"/>
            <p:cNvCxnSpPr/>
            <p:nvPr/>
          </p:nvCxnSpPr>
          <p:spPr>
            <a:xfrm>
              <a:off x="22983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46" name="Google Shape;346;p46"/>
            <p:cNvCxnSpPr/>
            <p:nvPr/>
          </p:nvCxnSpPr>
          <p:spPr>
            <a:xfrm>
              <a:off x="25269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47" name="Google Shape;347;p46"/>
            <p:cNvCxnSpPr/>
            <p:nvPr/>
          </p:nvCxnSpPr>
          <p:spPr>
            <a:xfrm>
              <a:off x="29079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48" name="Google Shape;348;p46"/>
            <p:cNvCxnSpPr/>
            <p:nvPr/>
          </p:nvCxnSpPr>
          <p:spPr>
            <a:xfrm>
              <a:off x="30603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49" name="Google Shape;349;p46"/>
            <p:cNvCxnSpPr/>
            <p:nvPr/>
          </p:nvCxnSpPr>
          <p:spPr>
            <a:xfrm>
              <a:off x="35175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50" name="Google Shape;350;p46"/>
            <p:cNvCxnSpPr/>
            <p:nvPr/>
          </p:nvCxnSpPr>
          <p:spPr>
            <a:xfrm>
              <a:off x="38985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51" name="Google Shape;351;p46"/>
            <p:cNvCxnSpPr/>
            <p:nvPr/>
          </p:nvCxnSpPr>
          <p:spPr>
            <a:xfrm>
              <a:off x="43557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52" name="Google Shape;352;p46"/>
            <p:cNvCxnSpPr/>
            <p:nvPr/>
          </p:nvCxnSpPr>
          <p:spPr>
            <a:xfrm>
              <a:off x="45081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53" name="Google Shape;353;p46"/>
            <p:cNvCxnSpPr/>
            <p:nvPr/>
          </p:nvCxnSpPr>
          <p:spPr>
            <a:xfrm>
              <a:off x="45843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54" name="Google Shape;354;p46"/>
            <p:cNvCxnSpPr/>
            <p:nvPr/>
          </p:nvCxnSpPr>
          <p:spPr>
            <a:xfrm>
              <a:off x="49653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55" name="Google Shape;355;p46"/>
            <p:cNvCxnSpPr/>
            <p:nvPr/>
          </p:nvCxnSpPr>
          <p:spPr>
            <a:xfrm>
              <a:off x="5346300" y="2215227"/>
              <a:ext cx="0" cy="1481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/>
          <p:nvPr>
            <p:ph type="title"/>
          </p:nvPr>
        </p:nvSpPr>
        <p:spPr>
          <a:xfrm>
            <a:off x="586500" y="493225"/>
            <a:ext cx="861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Exemple adversaires pour l’apprentissage par renforcement</a:t>
            </a:r>
            <a:endParaRPr sz="2420"/>
          </a:p>
        </p:txBody>
      </p:sp>
      <p:pic>
        <p:nvPicPr>
          <p:cNvPr id="361" name="Google Shape;3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" y="1421313"/>
            <a:ext cx="7886700" cy="29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7"/>
          <p:cNvSpPr txBox="1"/>
          <p:nvPr/>
        </p:nvSpPr>
        <p:spPr>
          <a:xfrm>
            <a:off x="3556225" y="4719950"/>
            <a:ext cx="552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Huang et al. (2017) Adversarial attacks on neural network policies.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arXiv:1702.02284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Confiance </a:t>
            </a:r>
            <a:endParaRPr/>
          </a:p>
        </p:txBody>
      </p:sp>
      <p:sp>
        <p:nvSpPr>
          <p:cNvPr id="368" name="Google Shape;36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 de l’adaptabilité des systèmes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Prises de décision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Autonomie du système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Thèse d’</a:t>
            </a:r>
            <a:r>
              <a:rPr b="1" lang="en"/>
              <a:t>Oleksandra Vereschak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Comment mesure t-on la confiance 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Peut-on assurer une interaction de confiance</a:t>
            </a:r>
            <a:br>
              <a:rPr lang="en"/>
            </a:br>
            <a:r>
              <a:rPr lang="en"/>
              <a:t>“par design” ? Quelle serait une telle certification ?</a:t>
            </a:r>
            <a:endParaRPr b="1"/>
          </a:p>
        </p:txBody>
      </p:sp>
      <p:sp>
        <p:nvSpPr>
          <p:cNvPr id="369" name="Google Shape;369;p48"/>
          <p:cNvSpPr/>
          <p:nvPr/>
        </p:nvSpPr>
        <p:spPr>
          <a:xfrm>
            <a:off x="5746491" y="2618930"/>
            <a:ext cx="1668900" cy="16689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70" name="Google Shape;370;p48"/>
          <p:cNvSpPr/>
          <p:nvPr/>
        </p:nvSpPr>
        <p:spPr>
          <a:xfrm>
            <a:off x="7005503" y="2618930"/>
            <a:ext cx="1668900" cy="16689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71" name="Google Shape;371;p48"/>
          <p:cNvSpPr/>
          <p:nvPr/>
        </p:nvSpPr>
        <p:spPr>
          <a:xfrm>
            <a:off x="7142908" y="1678286"/>
            <a:ext cx="1668900" cy="1668900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72" name="Google Shape;372;p48"/>
          <p:cNvSpPr/>
          <p:nvPr/>
        </p:nvSpPr>
        <p:spPr>
          <a:xfrm>
            <a:off x="5456875" y="1678286"/>
            <a:ext cx="1668900" cy="16689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73" name="Google Shape;373;p48"/>
          <p:cNvSpPr/>
          <p:nvPr/>
        </p:nvSpPr>
        <p:spPr>
          <a:xfrm>
            <a:off x="6367478" y="948448"/>
            <a:ext cx="1670400" cy="1670700"/>
          </a:xfrm>
          <a:prstGeom prst="ellipse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74" name="Google Shape;374;p48"/>
          <p:cNvSpPr/>
          <p:nvPr/>
        </p:nvSpPr>
        <p:spPr>
          <a:xfrm>
            <a:off x="6195447" y="1678279"/>
            <a:ext cx="2014500" cy="2014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75" name="Google Shape;375;p48"/>
          <p:cNvSpPr/>
          <p:nvPr/>
        </p:nvSpPr>
        <p:spPr>
          <a:xfrm>
            <a:off x="6539626" y="2022582"/>
            <a:ext cx="1326000" cy="1326300"/>
          </a:xfrm>
          <a:prstGeom prst="ellipse">
            <a:avLst/>
          </a:prstGeom>
          <a:solidFill>
            <a:srgbClr val="87B2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Confiance dans le système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376" name="Google Shape;376;p48"/>
          <p:cNvSpPr txBox="1"/>
          <p:nvPr/>
        </p:nvSpPr>
        <p:spPr>
          <a:xfrm>
            <a:off x="6539626" y="1237948"/>
            <a:ext cx="13260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Transparence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377" name="Google Shape;377;p48"/>
          <p:cNvSpPr txBox="1"/>
          <p:nvPr/>
        </p:nvSpPr>
        <p:spPr>
          <a:xfrm rot="2036938">
            <a:off x="5674741" y="3547166"/>
            <a:ext cx="1325802" cy="339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Équité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378" name="Google Shape;378;p48"/>
          <p:cNvSpPr txBox="1"/>
          <p:nvPr/>
        </p:nvSpPr>
        <p:spPr>
          <a:xfrm rot="-2031579">
            <a:off x="7396910" y="3566171"/>
            <a:ext cx="1208808" cy="301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Robustesse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379" name="Google Shape;379;p48"/>
          <p:cNvSpPr txBox="1"/>
          <p:nvPr/>
        </p:nvSpPr>
        <p:spPr>
          <a:xfrm rot="-3848351">
            <a:off x="5260410" y="2202773"/>
            <a:ext cx="1353549" cy="301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Explicabilité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380" name="Google Shape;380;p48"/>
          <p:cNvSpPr txBox="1"/>
          <p:nvPr/>
        </p:nvSpPr>
        <p:spPr>
          <a:xfrm flipH="1" rot="3848351">
            <a:off x="7731590" y="2158025"/>
            <a:ext cx="1353549" cy="39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Alignement des valeurs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381" name="Google Shape;381;p48"/>
          <p:cNvSpPr txBox="1"/>
          <p:nvPr/>
        </p:nvSpPr>
        <p:spPr>
          <a:xfrm>
            <a:off x="323851" y="4700350"/>
            <a:ext cx="845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Collaboration avec Gilles Bailly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Références</a:t>
            </a:r>
            <a:endParaRPr/>
          </a:p>
        </p:txBody>
      </p:sp>
      <p:sp>
        <p:nvSpPr>
          <p:cNvPr id="387" name="Google Shape;387;p49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/>
              <a:t>Learning to Recognize Touch Gestures: Recurrent vs. Convolutional Features and Dynamic Sampling</a:t>
            </a:r>
            <a:r>
              <a:rPr lang="en" sz="1500"/>
              <a:t>, Q. Debard, C. Wolf, S. Canu, and J. Arné, FG 2018</a:t>
            </a:r>
            <a:endParaRPr sz="1500"/>
          </a:p>
          <a:p>
            <a:pPr indent="0" lvl="0" marL="0" rtl="0" algn="l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i="1" lang="en" sz="1500"/>
              <a:t>Learning 3D Navigation Protocols on Touch Interfaces with Cooperative Multi-Agent Reinforcement Learning</a:t>
            </a:r>
            <a:r>
              <a:rPr lang="en" sz="1500"/>
              <a:t>, Q. Debard, J.S. Dibangoye, S. Canu, C. Wolf, ECML-PKDD 2019</a:t>
            </a:r>
            <a:endParaRPr sz="1500"/>
          </a:p>
          <a:p>
            <a:pPr indent="0" lvl="0" marL="0" rtl="0" algn="l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How do People Train a Machine? Strategies and (Mis)Understandings</a:t>
            </a:r>
            <a:r>
              <a:rPr lang="en" sz="1500"/>
              <a:t>. T. Sanchez, B. Caramiaux, J. Françoise, F. Bevilacqua, W. Mackay. </a:t>
            </a:r>
            <a:r>
              <a:rPr i="1" lang="en" sz="1500"/>
              <a:t>ACM CSCW</a:t>
            </a:r>
            <a:r>
              <a:rPr lang="en" sz="1500"/>
              <a:t> (sous presse)</a:t>
            </a:r>
            <a:endParaRPr sz="1500"/>
          </a:p>
          <a:p>
            <a:pPr indent="0" lvl="0" marL="0" rtl="0" algn="l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Designing Deep Reinforcement Learning for Human Parameter Exploration</a:t>
            </a:r>
            <a:r>
              <a:rPr lang="en" sz="1500"/>
              <a:t>. H. Scurto, B. Van Kerrebroeck, B. Caramiaux and F. Bevilacqua. </a:t>
            </a:r>
            <a:r>
              <a:rPr i="1" lang="en" sz="1500"/>
              <a:t>ACM ToCHI. </a:t>
            </a:r>
            <a:r>
              <a:rPr lang="en" sz="1500"/>
              <a:t>2021</a:t>
            </a:r>
            <a:endParaRPr sz="1500"/>
          </a:p>
          <a:p>
            <a:pPr indent="0" lvl="0" marL="0" rtl="0" algn="l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How to Evaluate Trust in AI-Assisted Decision Making? A Survey of Empirical Methodologies</a:t>
            </a:r>
            <a:r>
              <a:rPr lang="en" sz="1500"/>
              <a:t>. O. Vereschak, G. Bailly and B. Caramiaux. </a:t>
            </a:r>
            <a:r>
              <a:rPr i="1" lang="en" sz="1500"/>
              <a:t>In review</a:t>
            </a:r>
            <a:endParaRPr i="1" sz="1500"/>
          </a:p>
          <a:p>
            <a:pPr indent="0" lvl="0" marL="0" rtl="0" algn="l">
              <a:lnSpc>
                <a:spcPct val="85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The Machine Learning Algorithm as Creative Musical Tool. </a:t>
            </a:r>
            <a:r>
              <a:rPr lang="en" sz="1500"/>
              <a:t>R. Fiebrink and B. Caramiaux. </a:t>
            </a:r>
            <a:r>
              <a:rPr i="1" lang="en" sz="1500"/>
              <a:t>arXiv preprint arXiv:1611.00379. </a:t>
            </a:r>
            <a:r>
              <a:rPr lang="en" sz="1500"/>
              <a:t>2018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490250" y="450150"/>
            <a:ext cx="7193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Co-adaptation supervisée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Co-adaptation pour les IHMs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52475"/>
            <a:ext cx="8520600" cy="39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 interagir avec une grande table tactile 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http://www.itekube.com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475" y="1857900"/>
            <a:ext cx="7696373" cy="29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Apprendre à </a:t>
            </a:r>
            <a:r>
              <a:rPr lang="en"/>
              <a:t>interagir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800" y="1359202"/>
            <a:ext cx="7297202" cy="330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275" y="1494102"/>
            <a:ext cx="7421749" cy="363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2726" y="103326"/>
            <a:ext cx="3088802" cy="14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601" y="103326"/>
            <a:ext cx="3088802" cy="140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>
            <a:off x="5958075" y="468400"/>
            <a:ext cx="353700" cy="4188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/>
          <p:nvPr/>
        </p:nvSpPr>
        <p:spPr>
          <a:xfrm flipH="1" rot="10800000">
            <a:off x="6795925" y="398450"/>
            <a:ext cx="330600" cy="4620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2234275" y="887200"/>
            <a:ext cx="544800" cy="20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Reconnaissance de gestes prédéfinis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Choisir les gestes (7)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Construire une base de données étiquetée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500"/>
              <a:t>http://itekube7.itekube.com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Représenter les données spatio temporelle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Matrice de contact          </a:t>
            </a:r>
            <a:r>
              <a:rPr lang="en"/>
              <a:t>Échantillonnage</a:t>
            </a:r>
            <a:r>
              <a:rPr lang="en"/>
              <a:t> dynamique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Construire et e</a:t>
            </a:r>
            <a:r>
              <a:rPr lang="en"/>
              <a:t>ntraîner</a:t>
            </a:r>
            <a:r>
              <a:rPr lang="en"/>
              <a:t> un réseau de neurones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Convolutional </a:t>
            </a:r>
            <a:r>
              <a:rPr lang="en"/>
              <a:t>Multi-Dimensional (pour l’espace) Gated Recurrent (pour le temps) Networks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Valider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92.4 % de bonne </a:t>
            </a:r>
            <a:r>
              <a:rPr lang="en"/>
              <a:t>reconnaissance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7600" y="961876"/>
            <a:ext cx="2990676" cy="114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2839400" y="3104725"/>
            <a:ext cx="363000" cy="10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2761" y="2358725"/>
            <a:ext cx="3215390" cy="100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181525" y="445025"/>
            <a:ext cx="885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Rendu possible grâce aux </a:t>
            </a:r>
            <a:r>
              <a:rPr lang="en"/>
              <a:t>progrès</a:t>
            </a:r>
            <a:r>
              <a:rPr lang="en"/>
              <a:t> récents du </a:t>
            </a:r>
            <a:r>
              <a:rPr i="1" lang="en"/>
              <a:t>deep </a:t>
            </a:r>
            <a:r>
              <a:rPr i="1" lang="en"/>
              <a:t>learning</a:t>
            </a:r>
            <a:endParaRPr i="1"/>
          </a:p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288425" y="4719925"/>
            <a:ext cx="8520600" cy="2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https://paperswithcode.com/sota/image-classification-on-imagenet</a:t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525" y="1304877"/>
            <a:ext cx="7426400" cy="317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