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9"/>
  </p:notesMasterIdLst>
  <p:handoutMasterIdLst>
    <p:handoutMasterId r:id="rId20"/>
  </p:handoutMasterIdLst>
  <p:sldIdLst>
    <p:sldId id="282" r:id="rId5"/>
    <p:sldId id="297" r:id="rId6"/>
    <p:sldId id="298" r:id="rId7"/>
    <p:sldId id="299" r:id="rId8"/>
    <p:sldId id="300" r:id="rId9"/>
    <p:sldId id="301" r:id="rId10"/>
    <p:sldId id="302" r:id="rId11"/>
    <p:sldId id="303" r:id="rId12"/>
    <p:sldId id="304" r:id="rId13"/>
    <p:sldId id="306" r:id="rId14"/>
    <p:sldId id="305" r:id="rId15"/>
    <p:sldId id="307" r:id="rId16"/>
    <p:sldId id="308"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66733" autoAdjust="0"/>
  </p:normalViewPr>
  <p:slideViewPr>
    <p:cSldViewPr snapToGrid="0">
      <p:cViewPr varScale="1">
        <p:scale>
          <a:sx n="90" d="100"/>
          <a:sy n="90" d="100"/>
        </p:scale>
        <p:origin x="1104"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242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10-Mar-21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10-Mar-21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teraction-design.org/literature/book/the-encyclopedia-of-human-computer-interaction-2nd-ed/action-research-its-nature-and-relationship-to-human-computer-interac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teraction-design.org/literature/book/the-encyclopedia-of-human-computer-interaction-2nd-ed/action-research-its-nature-and-relationship-to-human-computer-interac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38615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315386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pas de 2</a:t>
            </a:r>
            <a:r>
              <a:rPr lang="fr-FR" sz="1200" kern="1200" baseline="30000" dirty="0">
                <a:solidFill>
                  <a:schemeClr val="tx1"/>
                </a:solidFill>
                <a:effectLst/>
                <a:latin typeface="+mn-lt"/>
                <a:ea typeface="+mn-ea"/>
                <a:cs typeface="+mn-cs"/>
              </a:rPr>
              <a:t>nd</a:t>
            </a:r>
            <a:r>
              <a:rPr lang="fr-FR" sz="1200" kern="1200" dirty="0">
                <a:solidFill>
                  <a:schemeClr val="tx1"/>
                </a:solidFill>
                <a:effectLst/>
                <a:latin typeface="+mn-lt"/>
                <a:ea typeface="+mn-ea"/>
                <a:cs typeface="+mn-cs"/>
              </a:rPr>
              <a:t> principe de la thermodynamique, </a:t>
            </a:r>
          </a:p>
          <a:p>
            <a:r>
              <a:rPr lang="fr-FR" sz="1200" kern="1200" dirty="0">
                <a:solidFill>
                  <a:schemeClr val="tx1"/>
                </a:solidFill>
                <a:effectLst/>
                <a:latin typeface="+mn-lt"/>
                <a:ea typeface="+mn-ea"/>
                <a:cs typeface="+mn-cs"/>
              </a:rPr>
              <a:t>paradoxe de Banach-Tarski du clone parfait possible….</a:t>
            </a:r>
            <a:endParaRPr lang="fr-FR"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2241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Model creation:</a:t>
            </a:r>
            <a:endParaRPr lang="en-US" dirty="0">
              <a:effectLst/>
            </a:endParaRPr>
          </a:p>
          <a:p>
            <a:pPr rtl="0"/>
            <a:r>
              <a:rPr lang="en-US" sz="1200" b="0" i="0" u="none" strike="noStrike" kern="1200" dirty="0">
                <a:solidFill>
                  <a:schemeClr val="tx1"/>
                </a:solidFill>
                <a:effectLst/>
                <a:latin typeface="+mn-lt"/>
                <a:ea typeface="+mn-ea"/>
                <a:cs typeface="+mn-cs"/>
              </a:rPr>
              <a:t>    Deriving theories: typical in algorithmics, inspired from mathematics</a:t>
            </a:r>
            <a:endParaRPr lang="en-US" dirty="0">
              <a:effectLst/>
            </a:endParaRPr>
          </a:p>
          <a:p>
            <a:pPr rtl="0"/>
            <a:r>
              <a:rPr lang="en-US" sz="1200" b="0" i="0" u="none" strike="noStrike" kern="1200" dirty="0">
                <a:solidFill>
                  <a:schemeClr val="tx1"/>
                </a:solidFill>
                <a:effectLst/>
                <a:latin typeface="+mn-lt"/>
                <a:ea typeface="+mn-ea"/>
                <a:cs typeface="+mn-cs"/>
              </a:rPr>
              <a:t>    Data gathering and analysis: Machine Learning, bioinformatics...</a:t>
            </a:r>
            <a:endParaRPr lang="en-US" dirty="0">
              <a:effectLst/>
            </a:endParaRPr>
          </a:p>
          <a:p>
            <a:pPr rtl="0"/>
            <a:r>
              <a:rPr lang="en-US" sz="1200" b="0" i="0" u="none" strike="noStrike" kern="1200" dirty="0">
                <a:solidFill>
                  <a:schemeClr val="tx1"/>
                </a:solidFill>
                <a:effectLst/>
                <a:latin typeface="+mn-lt"/>
                <a:ea typeface="+mn-ea"/>
                <a:cs typeface="+mn-cs"/>
              </a:rPr>
              <a:t>    User studies and surveys: HCI, sociology...</a:t>
            </a:r>
            <a:endParaRPr lang="en-US" dirty="0">
              <a:effectLst/>
            </a:endParaRPr>
          </a:p>
          <a:p>
            <a:pPr rtl="0"/>
            <a:r>
              <a:rPr lang="en-US" sz="1200" b="0" i="0" u="none" strike="noStrike" kern="1200" dirty="0">
                <a:solidFill>
                  <a:schemeClr val="tx1"/>
                </a:solidFill>
                <a:effectLst/>
                <a:latin typeface="+mn-lt"/>
                <a:ea typeface="+mn-ea"/>
                <a:cs typeface="+mn-cs"/>
              </a:rPr>
              <a:t>Validation: </a:t>
            </a:r>
            <a:endParaRPr lang="en-US" dirty="0">
              <a:effectLst/>
            </a:endParaRPr>
          </a:p>
          <a:p>
            <a:pPr rtl="0"/>
            <a:r>
              <a:rPr lang="en-US" sz="1200" b="0" i="0" u="none" strike="noStrike" kern="1200" dirty="0">
                <a:solidFill>
                  <a:schemeClr val="tx1"/>
                </a:solidFill>
                <a:effectLst/>
                <a:latin typeface="+mn-lt"/>
                <a:ea typeface="+mn-ea"/>
                <a:cs typeface="+mn-cs"/>
              </a:rPr>
              <a:t>    Proof verification (by peers)</a:t>
            </a:r>
            <a:endParaRPr lang="en-US" dirty="0">
              <a:effectLst/>
            </a:endParaRPr>
          </a:p>
          <a:p>
            <a:pPr rtl="0"/>
            <a:r>
              <a:rPr lang="en-US" sz="1200" b="0" i="0" u="none" strike="noStrike" kern="1200" dirty="0">
                <a:solidFill>
                  <a:schemeClr val="tx1"/>
                </a:solidFill>
                <a:effectLst/>
                <a:latin typeface="+mn-lt"/>
                <a:ea typeface="+mn-ea"/>
                <a:cs typeface="+mn-cs"/>
              </a:rPr>
              <a:t>    Benchmarks: algorithmics</a:t>
            </a:r>
            <a:endParaRPr lang="en-US" dirty="0">
              <a:effectLst/>
            </a:endParaRPr>
          </a:p>
          <a:p>
            <a:pPr rtl="0"/>
            <a:r>
              <a:rPr lang="en-US" sz="1200" b="0" i="0" u="none" strike="noStrike" kern="1200" dirty="0">
                <a:solidFill>
                  <a:schemeClr val="tx1"/>
                </a:solidFill>
                <a:effectLst/>
                <a:latin typeface="+mn-lt"/>
                <a:ea typeface="+mn-ea"/>
                <a:cs typeface="+mn-cs"/>
              </a:rPr>
              <a:t>    Tests and Simulation: Machine learning, bioinformatics</a:t>
            </a:r>
            <a:endParaRPr lang="en-US" dirty="0">
              <a:effectLst/>
            </a:endParaRPr>
          </a:p>
          <a:p>
            <a:pPr rtl="0"/>
            <a:r>
              <a:rPr lang="en-US" sz="1200" b="0" i="0" u="none" strike="noStrike" kern="1200" dirty="0">
                <a:solidFill>
                  <a:schemeClr val="tx1"/>
                </a:solidFill>
                <a:effectLst/>
                <a:latin typeface="+mn-lt"/>
                <a:ea typeface="+mn-ea"/>
                <a:cs typeface="+mn-cs"/>
              </a:rPr>
              <a:t>    Controlled experiments: experimental psychology, physics, bioinformatics...</a:t>
            </a:r>
            <a:endParaRPr lang="en-US" dirty="0">
              <a:effectLst/>
            </a:endParaRPr>
          </a:p>
          <a:p>
            <a:pPr rtl="0"/>
            <a:r>
              <a:rPr lang="en-US" sz="1200" b="0" i="0" u="none" strike="noStrike" kern="1200" dirty="0">
                <a:solidFill>
                  <a:schemeClr val="tx1"/>
                </a:solidFill>
                <a:effectLst/>
                <a:latin typeface="+mn-lt"/>
                <a:ea typeface="+mn-ea"/>
                <a:cs typeface="+mn-cs"/>
              </a:rPr>
              <a:t>    Usability Testing, User feedback: HCI</a:t>
            </a:r>
            <a:endParaRPr lang="en-US" dirty="0">
              <a:effectLst/>
            </a:endParaRPr>
          </a:p>
          <a:p>
            <a:r>
              <a:rPr lang="en-US" sz="1200" b="0" i="0" u="sng" strike="noStrike" kern="1200" dirty="0">
                <a:solidFill>
                  <a:schemeClr val="tx1"/>
                </a:solidFill>
                <a:effectLst/>
                <a:latin typeface="+mn-lt"/>
                <a:ea typeface="+mn-ea"/>
                <a:cs typeface="+mn-cs"/>
                <a:hlinkClick r:id="rId3"/>
              </a:rPr>
              <a:t>Action Research</a:t>
            </a:r>
            <a:r>
              <a:rPr lang="en-US" sz="1200" b="0" i="0" u="none" strike="noStrike" kern="1200" dirty="0">
                <a:solidFill>
                  <a:schemeClr val="tx1"/>
                </a:solidFill>
                <a:effectLst/>
                <a:latin typeface="+mn-lt"/>
                <a:ea typeface="+mn-ea"/>
                <a:cs typeface="+mn-cs"/>
              </a:rPr>
              <a:t>: HCI, Management Sciences</a:t>
            </a:r>
            <a:endParaRPr lang="fr-FR"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239517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Model creation:</a:t>
            </a:r>
            <a:endParaRPr lang="en-US" dirty="0">
              <a:effectLst/>
            </a:endParaRPr>
          </a:p>
          <a:p>
            <a:pPr rtl="0"/>
            <a:r>
              <a:rPr lang="en-US" sz="1200" b="0" i="0" u="none" strike="noStrike" kern="1200" dirty="0">
                <a:solidFill>
                  <a:schemeClr val="tx1"/>
                </a:solidFill>
                <a:effectLst/>
                <a:latin typeface="+mn-lt"/>
                <a:ea typeface="+mn-ea"/>
                <a:cs typeface="+mn-cs"/>
              </a:rPr>
              <a:t>    Deriving theories: typical in algorithmics, inspired from mathematics</a:t>
            </a:r>
            <a:endParaRPr lang="en-US" dirty="0">
              <a:effectLst/>
            </a:endParaRPr>
          </a:p>
          <a:p>
            <a:pPr rtl="0"/>
            <a:r>
              <a:rPr lang="en-US" sz="1200" b="0" i="0" u="none" strike="noStrike" kern="1200" dirty="0">
                <a:solidFill>
                  <a:schemeClr val="tx1"/>
                </a:solidFill>
                <a:effectLst/>
                <a:latin typeface="+mn-lt"/>
                <a:ea typeface="+mn-ea"/>
                <a:cs typeface="+mn-cs"/>
              </a:rPr>
              <a:t>    Data gathering and analysis: Machine Learning, bioinformatics...</a:t>
            </a:r>
            <a:endParaRPr lang="en-US" dirty="0">
              <a:effectLst/>
            </a:endParaRPr>
          </a:p>
          <a:p>
            <a:pPr rtl="0"/>
            <a:r>
              <a:rPr lang="en-US" sz="1200" b="0" i="0" u="none" strike="noStrike" kern="1200" dirty="0">
                <a:solidFill>
                  <a:schemeClr val="tx1"/>
                </a:solidFill>
                <a:effectLst/>
                <a:latin typeface="+mn-lt"/>
                <a:ea typeface="+mn-ea"/>
                <a:cs typeface="+mn-cs"/>
              </a:rPr>
              <a:t>    User studies and surveys: HCI, sociology...</a:t>
            </a:r>
            <a:endParaRPr lang="en-US" dirty="0">
              <a:effectLst/>
            </a:endParaRPr>
          </a:p>
          <a:p>
            <a:pPr rtl="0"/>
            <a:r>
              <a:rPr lang="en-US" sz="1200" b="0" i="0" u="none" strike="noStrike" kern="1200" dirty="0">
                <a:solidFill>
                  <a:schemeClr val="tx1"/>
                </a:solidFill>
                <a:effectLst/>
                <a:latin typeface="+mn-lt"/>
                <a:ea typeface="+mn-ea"/>
                <a:cs typeface="+mn-cs"/>
              </a:rPr>
              <a:t>Validation: </a:t>
            </a:r>
            <a:endParaRPr lang="en-US" dirty="0">
              <a:effectLst/>
            </a:endParaRPr>
          </a:p>
          <a:p>
            <a:pPr rtl="0"/>
            <a:r>
              <a:rPr lang="en-US" sz="1200" b="0" i="0" u="none" strike="noStrike" kern="1200" dirty="0">
                <a:solidFill>
                  <a:schemeClr val="tx1"/>
                </a:solidFill>
                <a:effectLst/>
                <a:latin typeface="+mn-lt"/>
                <a:ea typeface="+mn-ea"/>
                <a:cs typeface="+mn-cs"/>
              </a:rPr>
              <a:t>    Proof verification (by peers)</a:t>
            </a:r>
            <a:endParaRPr lang="en-US" dirty="0">
              <a:effectLst/>
            </a:endParaRPr>
          </a:p>
          <a:p>
            <a:pPr rtl="0"/>
            <a:r>
              <a:rPr lang="en-US" sz="1200" b="0" i="0" u="none" strike="noStrike" kern="1200" dirty="0">
                <a:solidFill>
                  <a:schemeClr val="tx1"/>
                </a:solidFill>
                <a:effectLst/>
                <a:latin typeface="+mn-lt"/>
                <a:ea typeface="+mn-ea"/>
                <a:cs typeface="+mn-cs"/>
              </a:rPr>
              <a:t>    Benchmarks: algorithmics</a:t>
            </a:r>
            <a:endParaRPr lang="en-US" dirty="0">
              <a:effectLst/>
            </a:endParaRPr>
          </a:p>
          <a:p>
            <a:pPr rtl="0"/>
            <a:r>
              <a:rPr lang="en-US" sz="1200" b="0" i="0" u="none" strike="noStrike" kern="1200" dirty="0">
                <a:solidFill>
                  <a:schemeClr val="tx1"/>
                </a:solidFill>
                <a:effectLst/>
                <a:latin typeface="+mn-lt"/>
                <a:ea typeface="+mn-ea"/>
                <a:cs typeface="+mn-cs"/>
              </a:rPr>
              <a:t>    Tests and Simulation: Machine learning, bioinformatics</a:t>
            </a:r>
            <a:endParaRPr lang="en-US" dirty="0">
              <a:effectLst/>
            </a:endParaRPr>
          </a:p>
          <a:p>
            <a:pPr rtl="0"/>
            <a:r>
              <a:rPr lang="en-US" sz="1200" b="0" i="0" u="none" strike="noStrike" kern="1200" dirty="0">
                <a:solidFill>
                  <a:schemeClr val="tx1"/>
                </a:solidFill>
                <a:effectLst/>
                <a:latin typeface="+mn-lt"/>
                <a:ea typeface="+mn-ea"/>
                <a:cs typeface="+mn-cs"/>
              </a:rPr>
              <a:t>    Controlled experiments: experimental psychology, physics, bioinformatics...</a:t>
            </a:r>
            <a:endParaRPr lang="en-US" dirty="0">
              <a:effectLst/>
            </a:endParaRPr>
          </a:p>
          <a:p>
            <a:pPr rtl="0"/>
            <a:r>
              <a:rPr lang="en-US" sz="1200" b="0" i="0" u="none" strike="noStrike" kern="1200" dirty="0">
                <a:solidFill>
                  <a:schemeClr val="tx1"/>
                </a:solidFill>
                <a:effectLst/>
                <a:latin typeface="+mn-lt"/>
                <a:ea typeface="+mn-ea"/>
                <a:cs typeface="+mn-cs"/>
              </a:rPr>
              <a:t>    Usability Testing, User feedback: HCI</a:t>
            </a:r>
            <a:endParaRPr lang="en-US" dirty="0">
              <a:effectLst/>
            </a:endParaRPr>
          </a:p>
          <a:p>
            <a:r>
              <a:rPr lang="en-US" sz="1200" b="0" i="0" u="sng" strike="noStrike" kern="1200" dirty="0">
                <a:solidFill>
                  <a:schemeClr val="tx1"/>
                </a:solidFill>
                <a:effectLst/>
                <a:latin typeface="+mn-lt"/>
                <a:ea typeface="+mn-ea"/>
                <a:cs typeface="+mn-cs"/>
                <a:hlinkClick r:id="rId3"/>
              </a:rPr>
              <a:t>Action Research</a:t>
            </a:r>
            <a:r>
              <a:rPr lang="en-US" sz="1200" b="0" i="0" u="none" strike="noStrike" kern="1200" dirty="0">
                <a:solidFill>
                  <a:schemeClr val="tx1"/>
                </a:solidFill>
                <a:effectLst/>
                <a:latin typeface="+mn-lt"/>
                <a:ea typeface="+mn-ea"/>
                <a:cs typeface="+mn-cs"/>
              </a:rPr>
              <a:t>: HCI, Management Sciences</a:t>
            </a:r>
            <a:endParaRPr lang="fr-FR"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Tree>
    <p:extLst>
      <p:ext uri="{BB962C8B-B14F-4D97-AF65-F5344CB8AC3E}">
        <p14:creationId xmlns:p14="http://schemas.microsoft.com/office/powerpoint/2010/main" val="353978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FR"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a:p>
        </p:txBody>
      </p:sp>
    </p:spTree>
    <p:extLst>
      <p:ext uri="{BB962C8B-B14F-4D97-AF65-F5344CB8AC3E}">
        <p14:creationId xmlns:p14="http://schemas.microsoft.com/office/powerpoint/2010/main" val="304143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fr-FR"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14</a:t>
            </a:fld>
            <a:endParaRPr lang="en-US" noProof="0"/>
          </a:p>
        </p:txBody>
      </p:sp>
    </p:spTree>
    <p:extLst>
      <p:ext uri="{BB962C8B-B14F-4D97-AF65-F5344CB8AC3E}">
        <p14:creationId xmlns:p14="http://schemas.microsoft.com/office/powerpoint/2010/main" val="406900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2D52-A339-4977-9296-80B2E870CD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4D54AD-803A-4E16-BDD0-1C9C53323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6F9436-8AF4-46D1-A9EA-54CBEDB9C63A}"/>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5" name="Footer Placeholder 4">
            <a:extLst>
              <a:ext uri="{FF2B5EF4-FFF2-40B4-BE49-F238E27FC236}">
                <a16:creationId xmlns:a16="http://schemas.microsoft.com/office/drawing/2014/main" id="{22550571-CAA4-4184-A769-D63C65C4E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73F3F-09EA-4D9F-9701-20A4C5D5DCD0}"/>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7" name="Rectangle 6">
            <a:extLst>
              <a:ext uri="{FF2B5EF4-FFF2-40B4-BE49-F238E27FC236}">
                <a16:creationId xmlns:a16="http://schemas.microsoft.com/office/drawing/2014/main" id="{89CB0BBE-A5CD-40B7-922E-B41C5A3D8C90}"/>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ABBE3989-9C2D-4656-BB3F-1F98FA5DBE91}"/>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117438F-4421-4344-B800-E9728CEFA5B9}"/>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B668B387-2D88-4922-B596-00935DD5D38A}"/>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98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D182-376C-4E20-B7E5-9E374A443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4436D3-BF5A-461E-ACA3-0C157A3AFC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A615E-F0E4-4FF5-BE23-B62B6D69FEC5}"/>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5" name="Footer Placeholder 4">
            <a:extLst>
              <a:ext uri="{FF2B5EF4-FFF2-40B4-BE49-F238E27FC236}">
                <a16:creationId xmlns:a16="http://schemas.microsoft.com/office/drawing/2014/main" id="{5477BCEC-B49E-48F8-BBE7-A2AC1553B7C8}"/>
              </a:ext>
            </a:extLst>
          </p:cNvPr>
          <p:cNvSpPr>
            <a:spLocks noGrp="1"/>
          </p:cNvSpPr>
          <p:nvPr>
            <p:ph type="ftr" sz="quarter" idx="11"/>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A826CB71-7FE9-497E-B2C5-184FBB355B99}"/>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3680016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CE12F3-93A6-4E81-AB7B-C603104E98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26A9C1-1242-4A99-AEC2-196894E2DF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1D674-76FC-49F2-8CA6-7620330963A3}"/>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5" name="Footer Placeholder 4">
            <a:extLst>
              <a:ext uri="{FF2B5EF4-FFF2-40B4-BE49-F238E27FC236}">
                <a16:creationId xmlns:a16="http://schemas.microsoft.com/office/drawing/2014/main" id="{FC20C60A-1FB1-4249-9620-E7555559DB81}"/>
              </a:ext>
            </a:extLst>
          </p:cNvPr>
          <p:cNvSpPr>
            <a:spLocks noGrp="1"/>
          </p:cNvSpPr>
          <p:nvPr>
            <p:ph type="ftr" sz="quarter" idx="11"/>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ED60FDED-A10A-4B46-B940-EE10517BF193}"/>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1467488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0295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8701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18115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094738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US" noProof="0" smtClean="0"/>
              <a:pPr/>
              <a:t>‹#›</a:t>
            </a:fld>
            <a:endParaRPr lang="en-US" noProof="0" dirty="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a:lstStyle/>
          <a:p>
            <a:r>
              <a:rPr lang="en-US" noProof="0"/>
              <a:t>Click to edit Master title style</a:t>
            </a:r>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2347197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18C12-F54E-430C-85B5-1743B7E13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62F4B-9F47-4544-B9C9-D01CC752D9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390B6-317B-421C-AC65-1983FD1958A5}"/>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5" name="Footer Placeholder 4">
            <a:extLst>
              <a:ext uri="{FF2B5EF4-FFF2-40B4-BE49-F238E27FC236}">
                <a16:creationId xmlns:a16="http://schemas.microsoft.com/office/drawing/2014/main" id="{9B7C8942-9B74-472E-A6F0-A96351C5BE66}"/>
              </a:ext>
            </a:extLst>
          </p:cNvPr>
          <p:cNvSpPr>
            <a:spLocks noGrp="1"/>
          </p:cNvSpPr>
          <p:nvPr>
            <p:ph type="ftr" sz="quarter" idx="11"/>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68D9F002-ED4A-48FE-9787-BCB0A3D0084C}"/>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51967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solidFill>
                <a:latin typeface="+mj-lt"/>
              </a:defRPr>
            </a:lvl1pPr>
          </a:lstStyle>
          <a:p>
            <a:r>
              <a:rPr lang="en-US"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2" name="Text Placeholder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4" name="Text Placeholder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Tree>
    <p:extLst>
      <p:ext uri="{BB962C8B-B14F-4D97-AF65-F5344CB8AC3E}">
        <p14:creationId xmlns:p14="http://schemas.microsoft.com/office/powerpoint/2010/main" val="3189010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80088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7439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63468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72000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noProof="0"/>
              <a:t>Click to edit Master title style</a:t>
            </a:r>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0214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1078-1621-4412-9F3B-8953FB517B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F8D73D-E025-4ABA-97C6-9AE2ED79B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070AB7-4BC5-4381-8599-0410DE3669EF}"/>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5" name="Footer Placeholder 4">
            <a:extLst>
              <a:ext uri="{FF2B5EF4-FFF2-40B4-BE49-F238E27FC236}">
                <a16:creationId xmlns:a16="http://schemas.microsoft.com/office/drawing/2014/main" id="{1C44334D-2BDE-4169-B932-437F6A1CB5AB}"/>
              </a:ext>
            </a:extLst>
          </p:cNvPr>
          <p:cNvSpPr>
            <a:spLocks noGrp="1"/>
          </p:cNvSpPr>
          <p:nvPr>
            <p:ph type="ftr" sz="quarter" idx="11"/>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DCBE9D7A-918A-4C00-A29F-9F561B427AAB}"/>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7" name="Rectangle 6">
            <a:extLst>
              <a:ext uri="{FF2B5EF4-FFF2-40B4-BE49-F238E27FC236}">
                <a16:creationId xmlns:a16="http://schemas.microsoft.com/office/drawing/2014/main" id="{C069E958-9C19-4A68-9254-7BA216F9456C}"/>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7553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US"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377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6BA-8A58-4C4D-BFA9-3B1C5F022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65875-7D61-4769-AD9F-8034672D13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707C0-A163-43B8-8356-853745AAC0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B2205C-B757-48F3-B24D-DBE8BD192CD9}"/>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6" name="Footer Placeholder 5">
            <a:extLst>
              <a:ext uri="{FF2B5EF4-FFF2-40B4-BE49-F238E27FC236}">
                <a16:creationId xmlns:a16="http://schemas.microsoft.com/office/drawing/2014/main" id="{82F980E0-27AC-4CF6-A7CC-3B5ADAF4D3C7}"/>
              </a:ext>
            </a:extLst>
          </p:cNvPr>
          <p:cNvSpPr>
            <a:spLocks noGrp="1"/>
          </p:cNvSpPr>
          <p:nvPr>
            <p:ph type="ftr" sz="quarter" idx="11"/>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466E4F66-C716-4416-A766-B96E00F12563}"/>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9334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3198-BA18-40CF-9B23-F503994006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853C37-6BEB-4718-9A7E-F767CDE86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34A296-A940-4F53-8ADE-1836E460F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53C6AD-F50C-46E5-A8DE-2A5F96FB0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1DCC36-E983-48E3-BE45-E88D66CDF1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98AB08-8EE6-4464-A25B-F0D038D5D612}"/>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8" name="Footer Placeholder 7">
            <a:extLst>
              <a:ext uri="{FF2B5EF4-FFF2-40B4-BE49-F238E27FC236}">
                <a16:creationId xmlns:a16="http://schemas.microsoft.com/office/drawing/2014/main" id="{8826BB20-B679-419F-87DE-09284782CB40}"/>
              </a:ext>
            </a:extLst>
          </p:cNvPr>
          <p:cNvSpPr>
            <a:spLocks noGrp="1"/>
          </p:cNvSpPr>
          <p:nvPr>
            <p:ph type="ftr" sz="quarter" idx="11"/>
          </p:nvPr>
        </p:nvSpPr>
        <p:spPr/>
        <p:txBody>
          <a:bodyPr/>
          <a:lstStyle/>
          <a:p>
            <a:r>
              <a:rPr lang="en-US" noProof="0"/>
              <a:t>Add a footer</a:t>
            </a:r>
            <a:endParaRPr lang="en-US" noProof="0" dirty="0"/>
          </a:p>
        </p:txBody>
      </p:sp>
      <p:sp>
        <p:nvSpPr>
          <p:cNvPr id="9" name="Slide Number Placeholder 8">
            <a:extLst>
              <a:ext uri="{FF2B5EF4-FFF2-40B4-BE49-F238E27FC236}">
                <a16:creationId xmlns:a16="http://schemas.microsoft.com/office/drawing/2014/main" id="{B86BF957-F0BE-48E4-8B43-372E2A7FBC24}"/>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12828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7D86-698D-49A4-8624-DD0840A32F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538762-58DD-4125-A695-47E9ED69AB5E}"/>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4" name="Footer Placeholder 3">
            <a:extLst>
              <a:ext uri="{FF2B5EF4-FFF2-40B4-BE49-F238E27FC236}">
                <a16:creationId xmlns:a16="http://schemas.microsoft.com/office/drawing/2014/main" id="{430301A0-279C-4637-88B8-85FBAFA4DA78}"/>
              </a:ext>
            </a:extLst>
          </p:cNvPr>
          <p:cNvSpPr>
            <a:spLocks noGrp="1"/>
          </p:cNvSpPr>
          <p:nvPr>
            <p:ph type="ftr" sz="quarter" idx="11"/>
          </p:nvPr>
        </p:nvSpPr>
        <p:spPr/>
        <p:txBody>
          <a:bodyPr/>
          <a:lstStyle/>
          <a:p>
            <a:r>
              <a:rPr lang="en-US" noProof="0"/>
              <a:t>Add a footer</a:t>
            </a:r>
            <a:endParaRPr lang="en-US" noProof="0" dirty="0"/>
          </a:p>
        </p:txBody>
      </p:sp>
      <p:sp>
        <p:nvSpPr>
          <p:cNvPr id="5" name="Slide Number Placeholder 4">
            <a:extLst>
              <a:ext uri="{FF2B5EF4-FFF2-40B4-BE49-F238E27FC236}">
                <a16:creationId xmlns:a16="http://schemas.microsoft.com/office/drawing/2014/main" id="{63B9533C-E25F-4177-A4AA-18BBB8931797}"/>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8553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D9669-3E5E-46A9-A3B7-79F1B033029E}"/>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3" name="Footer Placeholder 2">
            <a:extLst>
              <a:ext uri="{FF2B5EF4-FFF2-40B4-BE49-F238E27FC236}">
                <a16:creationId xmlns:a16="http://schemas.microsoft.com/office/drawing/2014/main" id="{869918B9-B280-444E-BD81-519B65D39E35}"/>
              </a:ext>
            </a:extLst>
          </p:cNvPr>
          <p:cNvSpPr>
            <a:spLocks noGrp="1"/>
          </p:cNvSpPr>
          <p:nvPr>
            <p:ph type="ftr" sz="quarter" idx="11"/>
          </p:nvPr>
        </p:nvSpPr>
        <p:spPr/>
        <p:txBody>
          <a:bodyPr/>
          <a:lstStyle/>
          <a:p>
            <a:r>
              <a:rPr lang="en-US" noProof="0"/>
              <a:t>Add a footer</a:t>
            </a:r>
            <a:endParaRPr lang="en-US" noProof="0" dirty="0"/>
          </a:p>
        </p:txBody>
      </p:sp>
      <p:sp>
        <p:nvSpPr>
          <p:cNvPr id="4" name="Slide Number Placeholder 3">
            <a:extLst>
              <a:ext uri="{FF2B5EF4-FFF2-40B4-BE49-F238E27FC236}">
                <a16:creationId xmlns:a16="http://schemas.microsoft.com/office/drawing/2014/main" id="{325682F1-7E03-476E-BF1A-95B096CC8B0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7628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95104-3734-43FC-B012-CA0BDE350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8B0447-2638-4CF9-8DC5-038C5E0162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0B6A1A-FCE4-48D1-8F0C-70863EB8A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0259E-054C-4BD8-812B-E80ED29ED578}"/>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6" name="Footer Placeholder 5">
            <a:extLst>
              <a:ext uri="{FF2B5EF4-FFF2-40B4-BE49-F238E27FC236}">
                <a16:creationId xmlns:a16="http://schemas.microsoft.com/office/drawing/2014/main" id="{C9384E8A-F179-48CF-9FA4-6E2DDC55E34A}"/>
              </a:ext>
            </a:extLst>
          </p:cNvPr>
          <p:cNvSpPr>
            <a:spLocks noGrp="1"/>
          </p:cNvSpPr>
          <p:nvPr>
            <p:ph type="ftr" sz="quarter" idx="11"/>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0DE3CCFD-972A-478E-B158-7A9F737A18CB}"/>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896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8AE1-FA7C-4BE7-AB64-5209B1AB1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3CA432-7523-47AB-AF0A-3111F84AD0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F94DD0-01D8-439E-B02E-BADDF354E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3EB5F-3F9E-44B3-ABFE-A514A3246FB8}"/>
              </a:ext>
            </a:extLst>
          </p:cNvPr>
          <p:cNvSpPr>
            <a:spLocks noGrp="1"/>
          </p:cNvSpPr>
          <p:nvPr>
            <p:ph type="dt" sz="half" idx="10"/>
          </p:nvPr>
        </p:nvSpPr>
        <p:spPr/>
        <p:txBody>
          <a:bodyPr/>
          <a:lstStyle/>
          <a:p>
            <a:fld id="{6D9BF932-3513-47D0-B25C-8263608D9FDC}" type="datetimeFigureOut">
              <a:rPr lang="en-US" smtClean="0"/>
              <a:t>10-Mar-21</a:t>
            </a:fld>
            <a:endParaRPr lang="en-US"/>
          </a:p>
        </p:txBody>
      </p:sp>
      <p:sp>
        <p:nvSpPr>
          <p:cNvPr id="6" name="Footer Placeholder 5">
            <a:extLst>
              <a:ext uri="{FF2B5EF4-FFF2-40B4-BE49-F238E27FC236}">
                <a16:creationId xmlns:a16="http://schemas.microsoft.com/office/drawing/2014/main" id="{BA0CEA82-0547-490A-8E1F-2E1A108F2980}"/>
              </a:ext>
            </a:extLst>
          </p:cNvPr>
          <p:cNvSpPr>
            <a:spLocks noGrp="1"/>
          </p:cNvSpPr>
          <p:nvPr>
            <p:ph type="ftr" sz="quarter" idx="11"/>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C9BF9936-940D-4EEB-975C-10ECB7A18CD1}"/>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018839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FADB88-5F20-4D2C-BF84-4164585668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E66AF9-751E-4CFF-9733-4A03293F5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18E6AD-0BB5-4D5B-866B-F305EC9899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BF932-3513-47D0-B25C-8263608D9FDC}" type="datetimeFigureOut">
              <a:rPr lang="en-US" smtClean="0"/>
              <a:t>10-Mar-21</a:t>
            </a:fld>
            <a:endParaRPr lang="en-US"/>
          </a:p>
        </p:txBody>
      </p:sp>
      <p:sp>
        <p:nvSpPr>
          <p:cNvPr id="5" name="Footer Placeholder 4">
            <a:extLst>
              <a:ext uri="{FF2B5EF4-FFF2-40B4-BE49-F238E27FC236}">
                <a16:creationId xmlns:a16="http://schemas.microsoft.com/office/drawing/2014/main" id="{737FB6B7-C3CC-419E-B2E4-5FAD86F2A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C777B31C-55F0-4D5A-9D9E-6298C51DF0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51A1E-902D-48AF-9020-955120F399B6}" type="slidenum">
              <a:rPr lang="en-US" noProof="0" smtClean="0"/>
              <a:pPr/>
              <a:t>‹#›</a:t>
            </a:fld>
            <a:endParaRPr lang="en-US" noProof="0" dirty="0"/>
          </a:p>
        </p:txBody>
      </p:sp>
      <p:sp>
        <p:nvSpPr>
          <p:cNvPr id="7" name="Rectangle 6">
            <a:extLst>
              <a:ext uri="{FF2B5EF4-FFF2-40B4-BE49-F238E27FC236}">
                <a16:creationId xmlns:a16="http://schemas.microsoft.com/office/drawing/2014/main" id="{164F828B-8290-49EE-BDA8-9D61BFCEE8E6}"/>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CA6E92F8-2C93-45D7-AD20-9994E326C445}"/>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5464FCD2-3CEB-485A-BD42-F30911901498}"/>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934FEE7-2971-4A20-94EC-6F8EEB2A3A5B}"/>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963046B2-D98A-44EA-993D-1E0518CF78CD}"/>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9001856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62" r:id="rId14"/>
    <p:sldLayoutId id="2147483663" r:id="rId15"/>
    <p:sldLayoutId id="2147483658" r:id="rId16"/>
    <p:sldLayoutId id="2147483665" r:id="rId17"/>
    <p:sldLayoutId id="2147483659" r:id="rId18"/>
    <p:sldLayoutId id="2147483660" r:id="rId19"/>
    <p:sldLayoutId id="2147483664" r:id="rId20"/>
    <p:sldLayoutId id="2147483656" r:id="rId21"/>
    <p:sldLayoutId id="2147483657" r:id="rId22"/>
    <p:sldLayoutId id="2147483654" r:id="rId23"/>
    <p:sldLayoutId id="2147483666" r:id="rId24"/>
    <p:sldLayoutId id="2147483667" r:id="rId25"/>
    <p:sldLayoutId id="2147483668" r:id="rId26"/>
    <p:sldLayoutId id="2147483669" r:id="rId27"/>
    <p:sldLayoutId id="2147483670" r:id="rId28"/>
    <p:sldLayoutId id="2147483671" r:id="rId29"/>
    <p:sldLayoutId id="2147483672"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interaction-design.org/literature/book/the-encyclopedia-of-human-computer-interaction-2nd-ed/action-research-its-nature-and-relationship-to-human-computer-interac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2F2BFDF-E9F2-4569-A9F2-E1FFCB7FB82D}"/>
              </a:ext>
            </a:extLst>
          </p:cNvPr>
          <p:cNvSpPr txBox="1"/>
          <p:nvPr/>
        </p:nvSpPr>
        <p:spPr>
          <a:xfrm>
            <a:off x="838430" y="2924695"/>
            <a:ext cx="1879577" cy="404658"/>
          </a:xfrm>
          <a:prstGeom prst="rect">
            <a:avLst/>
          </a:prstGeom>
          <a:noFill/>
        </p:spPr>
        <p:txBody>
          <a:bodyPr wrap="square" lIns="0" tIns="36000" rIns="0" bIns="0" rtlCol="0">
            <a:spAutoFit/>
          </a:bodyPr>
          <a:lstStyle/>
          <a:p>
            <a:pPr algn="r">
              <a:lnSpc>
                <a:spcPts val="1400"/>
              </a:lnSpc>
            </a:pPr>
            <a:r>
              <a:rPr lang="en-US" sz="1600" b="1" spc="-100" baseline="0" dirty="0">
                <a:solidFill>
                  <a:schemeClr val="tx1">
                    <a:lumMod val="50000"/>
                    <a:lumOff val="50000"/>
                  </a:schemeClr>
                </a:solidFill>
                <a:latin typeface="Corbel" panose="020B0503020204020204" pitchFamily="34" charset="0"/>
              </a:rPr>
              <a:t>5ème  </a:t>
            </a:r>
            <a:r>
              <a:rPr lang="fr-FR" sz="1600" b="1" spc="-100" baseline="0" dirty="0">
                <a:solidFill>
                  <a:schemeClr val="tx1">
                    <a:lumMod val="50000"/>
                    <a:lumOff val="50000"/>
                  </a:schemeClr>
                </a:solidFill>
                <a:latin typeface="Corbel" panose="020B0503020204020204" pitchFamily="34" charset="0"/>
              </a:rPr>
              <a:t>journée</a:t>
            </a:r>
            <a:r>
              <a:rPr lang="en-US" sz="1600" b="1" spc="-100" baseline="0" dirty="0">
                <a:solidFill>
                  <a:schemeClr val="tx1">
                    <a:lumMod val="50000"/>
                    <a:lumOff val="50000"/>
                  </a:schemeClr>
                </a:solidFill>
                <a:latin typeface="Corbel" panose="020B0503020204020204" pitchFamily="34" charset="0"/>
              </a:rPr>
              <a:t> IHM-IA</a:t>
            </a:r>
            <a:br>
              <a:rPr lang="en-US" sz="1600" b="1" spc="-100" baseline="0" dirty="0">
                <a:solidFill>
                  <a:schemeClr val="tx1">
                    <a:lumMod val="50000"/>
                    <a:lumOff val="50000"/>
                  </a:schemeClr>
                </a:solidFill>
                <a:latin typeface="Corbel" panose="020B0503020204020204" pitchFamily="34" charset="0"/>
              </a:rPr>
            </a:br>
            <a:endParaRPr lang="en-US" sz="1600" b="1" spc="-100" baseline="0" dirty="0">
              <a:solidFill>
                <a:schemeClr val="tx1"/>
              </a:solidFill>
              <a:latin typeface="Corbel" panose="020B0503020204020204" pitchFamily="34" charset="0"/>
            </a:endParaRPr>
          </a:p>
        </p:txBody>
      </p:sp>
      <p:pic>
        <p:nvPicPr>
          <p:cNvPr id="7" name="Picture Placeholder 6" descr="Wood piece cut through the middle">
            <a:extLst>
              <a:ext uri="{FF2B5EF4-FFF2-40B4-BE49-F238E27FC236}">
                <a16:creationId xmlns:a16="http://schemas.microsoft.com/office/drawing/2014/main" id="{C0BA96B3-F713-41B0-A2E3-15E9039E474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33" r="33"/>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86990" y="4114289"/>
            <a:ext cx="6798250" cy="1674470"/>
          </a:xfrm>
        </p:spPr>
        <p:txBody>
          <a:bodyPr/>
          <a:lstStyle/>
          <a:p>
            <a:r>
              <a:rPr lang="fr-FR" sz="5400" dirty="0"/>
              <a:t>Complémentarité </a:t>
            </a:r>
            <a:br>
              <a:rPr lang="fr-FR" sz="5400" dirty="0"/>
            </a:br>
            <a:r>
              <a:rPr lang="fr-FR" sz="5400" dirty="0"/>
              <a:t>de l’IA et de l’IHM</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7311904" y="4418532"/>
            <a:ext cx="3401478" cy="1192038"/>
          </a:xfrm>
        </p:spPr>
        <p:txBody>
          <a:bodyPr>
            <a:normAutofit/>
          </a:bodyPr>
          <a:lstStyle/>
          <a:p>
            <a:r>
              <a:rPr lang="en-US" sz="2000" dirty="0"/>
              <a:t>Un argument </a:t>
            </a:r>
            <a:r>
              <a:rPr lang="en-US" sz="2000" dirty="0" err="1"/>
              <a:t>métaphysique</a:t>
            </a:r>
            <a:r>
              <a:rPr lang="en-US" sz="2000" dirty="0"/>
              <a:t>...</a:t>
            </a:r>
          </a:p>
        </p:txBody>
      </p:sp>
      <p:pic>
        <p:nvPicPr>
          <p:cNvPr id="6" name="Picture 5">
            <a:extLst>
              <a:ext uri="{FF2B5EF4-FFF2-40B4-BE49-F238E27FC236}">
                <a16:creationId xmlns:a16="http://schemas.microsoft.com/office/drawing/2014/main" id="{EAA66E79-07DB-45C9-864F-68A0F10F00A3}"/>
              </a:ext>
            </a:extLst>
          </p:cNvPr>
          <p:cNvPicPr>
            <a:picLocks noChangeAspect="1"/>
          </p:cNvPicPr>
          <p:nvPr/>
        </p:nvPicPr>
        <p:blipFill>
          <a:blip r:embed="rId4"/>
          <a:stretch>
            <a:fillRect/>
          </a:stretch>
        </p:blipFill>
        <p:spPr>
          <a:xfrm>
            <a:off x="888755" y="371187"/>
            <a:ext cx="2366823" cy="2366823"/>
          </a:xfrm>
          <a:prstGeom prst="rect">
            <a:avLst/>
          </a:prstGeom>
        </p:spPr>
      </p:pic>
      <p:sp>
        <p:nvSpPr>
          <p:cNvPr id="17" name="Rectangle 16">
            <a:extLst>
              <a:ext uri="{FF2B5EF4-FFF2-40B4-BE49-F238E27FC236}">
                <a16:creationId xmlns:a16="http://schemas.microsoft.com/office/drawing/2014/main" id="{B8DB509C-5E1B-4BD8-AD5A-0119FB91F60A}"/>
              </a:ext>
            </a:extLst>
          </p:cNvPr>
          <p:cNvSpPr/>
          <p:nvPr/>
        </p:nvSpPr>
        <p:spPr>
          <a:xfrm>
            <a:off x="5568419" y="5748443"/>
            <a:ext cx="1561646" cy="369332"/>
          </a:xfrm>
          <a:prstGeom prst="rect">
            <a:avLst/>
          </a:prstGeom>
        </p:spPr>
        <p:txBody>
          <a:bodyPr wrap="none">
            <a:spAutoFit/>
          </a:bodyPr>
          <a:lstStyle/>
          <a:p>
            <a:r>
              <a:rPr lang="en-US" b="1" spc="-100" dirty="0">
                <a:solidFill>
                  <a:schemeClr val="tx1">
                    <a:lumMod val="50000"/>
                    <a:lumOff val="50000"/>
                  </a:schemeClr>
                </a:solidFill>
                <a:latin typeface="Corbel" panose="020B0503020204020204" pitchFamily="34" charset="0"/>
              </a:rPr>
              <a:t>Thomas Baudel</a:t>
            </a:r>
            <a:endParaRPr lang="en-US" dirty="0"/>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BA343-FB78-4AC4-B007-DF207C46D415}"/>
              </a:ext>
            </a:extLst>
          </p:cNvPr>
          <p:cNvSpPr>
            <a:spLocks noGrp="1"/>
          </p:cNvSpPr>
          <p:nvPr>
            <p:ph type="title"/>
          </p:nvPr>
        </p:nvSpPr>
        <p:spPr/>
        <p:txBody>
          <a:bodyPr/>
          <a:lstStyle/>
          <a:p>
            <a:r>
              <a:rPr lang="fr-FR" dirty="0"/>
              <a:t>Différentes méthodes de découverte</a:t>
            </a:r>
          </a:p>
        </p:txBody>
      </p:sp>
      <p:sp>
        <p:nvSpPr>
          <p:cNvPr id="4" name="Content Placeholder 3">
            <a:extLst>
              <a:ext uri="{FF2B5EF4-FFF2-40B4-BE49-F238E27FC236}">
                <a16:creationId xmlns:a16="http://schemas.microsoft.com/office/drawing/2014/main" id="{50AD7CFC-9B3E-4CFA-BED5-B6694E42F430}"/>
              </a:ext>
            </a:extLst>
          </p:cNvPr>
          <p:cNvSpPr>
            <a:spLocks noGrp="1"/>
          </p:cNvSpPr>
          <p:nvPr>
            <p:ph idx="1"/>
          </p:nvPr>
        </p:nvSpPr>
        <p:spPr/>
        <p:txBody>
          <a:bodyPr>
            <a:normAutofit/>
          </a:bodyPr>
          <a:lstStyle/>
          <a:p>
            <a:pPr marL="0" indent="0">
              <a:buNone/>
            </a:pPr>
            <a:endParaRPr lang="en-US" dirty="0">
              <a:effectLst/>
            </a:endParaRPr>
          </a:p>
          <a:p>
            <a:r>
              <a:rPr lang="en-US" dirty="0" err="1"/>
              <a:t>Déduction</a:t>
            </a:r>
            <a:r>
              <a:rPr lang="en-US" dirty="0"/>
              <a:t>: </a:t>
            </a:r>
            <a:r>
              <a:rPr lang="en-US" dirty="0" err="1"/>
              <a:t>mathématiques</a:t>
            </a:r>
            <a:endParaRPr lang="en-US" dirty="0">
              <a:effectLst/>
            </a:endParaRPr>
          </a:p>
          <a:p>
            <a:r>
              <a:rPr lang="en-US" dirty="0"/>
              <a:t>Induction: sciences de la nature</a:t>
            </a:r>
            <a:endParaRPr lang="en-US" dirty="0">
              <a:effectLst/>
            </a:endParaRPr>
          </a:p>
          <a:p>
            <a:r>
              <a:rPr lang="en-US" dirty="0"/>
              <a:t>Description: HCI, </a:t>
            </a:r>
            <a:r>
              <a:rPr lang="en-US" dirty="0" err="1"/>
              <a:t>sociologie</a:t>
            </a:r>
            <a:r>
              <a:rPr lang="en-US" dirty="0"/>
              <a:t>, </a:t>
            </a:r>
            <a:r>
              <a:rPr lang="en-US" dirty="0" err="1"/>
              <a:t>anthropologie</a:t>
            </a:r>
            <a:r>
              <a:rPr lang="en-US" dirty="0"/>
              <a:t>...</a:t>
            </a:r>
            <a:endParaRPr lang="en-US" dirty="0">
              <a:effectLst/>
            </a:endParaRPr>
          </a:p>
          <a:p>
            <a:r>
              <a:rPr lang="en-US" u="sng" dirty="0">
                <a:hlinkClick r:id="rId2"/>
              </a:rPr>
              <a:t>Action Research</a:t>
            </a:r>
            <a:r>
              <a:rPr lang="en-US" dirty="0"/>
              <a:t>: HCI, Science du management, urban planning…</a:t>
            </a:r>
          </a:p>
          <a:p>
            <a:pPr marL="0" indent="0">
              <a:buNone/>
            </a:pPr>
            <a:r>
              <a:rPr lang="en-US" dirty="0"/>
              <a:t>-&gt; L’I.A. (pour </a:t>
            </a:r>
            <a:r>
              <a:rPr lang="en-US" dirty="0" err="1"/>
              <a:t>l’auteur</a:t>
            </a:r>
            <a:r>
              <a:rPr lang="en-US" dirty="0"/>
              <a:t>) se propose de </a:t>
            </a:r>
            <a:r>
              <a:rPr lang="en-US" dirty="0" err="1"/>
              <a:t>procéder</a:t>
            </a:r>
            <a:r>
              <a:rPr lang="en-US" dirty="0"/>
              <a:t> par </a:t>
            </a:r>
            <a:r>
              <a:rPr lang="en-US" dirty="0" err="1"/>
              <a:t>mimétisme</a:t>
            </a:r>
            <a:endParaRPr lang="fr-FR" dirty="0"/>
          </a:p>
        </p:txBody>
      </p:sp>
      <p:sp>
        <p:nvSpPr>
          <p:cNvPr id="2" name="Slide Number Placeholder 1">
            <a:extLst>
              <a:ext uri="{FF2B5EF4-FFF2-40B4-BE49-F238E27FC236}">
                <a16:creationId xmlns:a16="http://schemas.microsoft.com/office/drawing/2014/main" id="{C7B09854-86EE-44D5-9943-158266F257A4}"/>
              </a:ext>
            </a:extLst>
          </p:cNvPr>
          <p:cNvSpPr>
            <a:spLocks noGrp="1"/>
          </p:cNvSpPr>
          <p:nvPr>
            <p:ph type="sldNum" sz="quarter" idx="12"/>
          </p:nvPr>
        </p:nvSpPr>
        <p:spPr/>
        <p:txBody>
          <a:bodyPr/>
          <a:lstStyle/>
          <a:p>
            <a:fld id="{19B51A1E-902D-48AF-9020-955120F399B6}" type="slidenum">
              <a:rPr lang="fr-FR" smtClean="0"/>
              <a:pPr/>
              <a:t>10</a:t>
            </a:fld>
            <a:endParaRPr lang="fr-FR"/>
          </a:p>
        </p:txBody>
      </p:sp>
    </p:spTree>
    <p:extLst>
      <p:ext uri="{BB962C8B-B14F-4D97-AF65-F5344CB8AC3E}">
        <p14:creationId xmlns:p14="http://schemas.microsoft.com/office/powerpoint/2010/main" val="375640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3E4C-934D-487C-A7CB-8DFBB8286467}"/>
              </a:ext>
            </a:extLst>
          </p:cNvPr>
          <p:cNvSpPr>
            <a:spLocks noGrp="1"/>
          </p:cNvSpPr>
          <p:nvPr>
            <p:ph type="title"/>
          </p:nvPr>
        </p:nvSpPr>
        <p:spPr>
          <a:xfrm>
            <a:off x="1378568" y="2554978"/>
            <a:ext cx="10515600" cy="1325563"/>
          </a:xfrm>
        </p:spPr>
        <p:txBody>
          <a:bodyPr>
            <a:normAutofit/>
          </a:bodyPr>
          <a:lstStyle/>
          <a:p>
            <a:r>
              <a:rPr lang="fr-FR" sz="6000" dirty="0"/>
              <a:t>Et l’I.H.M. là dedans?</a:t>
            </a:r>
          </a:p>
        </p:txBody>
      </p:sp>
      <p:sp>
        <p:nvSpPr>
          <p:cNvPr id="4" name="Slide Number Placeholder 3">
            <a:extLst>
              <a:ext uri="{FF2B5EF4-FFF2-40B4-BE49-F238E27FC236}">
                <a16:creationId xmlns:a16="http://schemas.microsoft.com/office/drawing/2014/main" id="{F17B1F33-BDB1-4078-BECF-2518D2CB8E98}"/>
              </a:ext>
            </a:extLst>
          </p:cNvPr>
          <p:cNvSpPr>
            <a:spLocks noGrp="1"/>
          </p:cNvSpPr>
          <p:nvPr>
            <p:ph type="sldNum" sz="quarter" idx="12"/>
          </p:nvPr>
        </p:nvSpPr>
        <p:spPr/>
        <p:txBody>
          <a:bodyPr/>
          <a:lstStyle/>
          <a:p>
            <a:fld id="{19B51A1E-902D-48AF-9020-955120F399B6}" type="slidenum">
              <a:rPr lang="en-US" noProof="0" smtClean="0"/>
              <a:pPr/>
              <a:t>11</a:t>
            </a:fld>
            <a:endParaRPr lang="en-US" noProof="0" dirty="0"/>
          </a:p>
        </p:txBody>
      </p:sp>
    </p:spTree>
    <p:extLst>
      <p:ext uri="{BB962C8B-B14F-4D97-AF65-F5344CB8AC3E}">
        <p14:creationId xmlns:p14="http://schemas.microsoft.com/office/powerpoint/2010/main" val="114167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3E4C-934D-487C-A7CB-8DFBB8286467}"/>
              </a:ext>
            </a:extLst>
          </p:cNvPr>
          <p:cNvSpPr>
            <a:spLocks noGrp="1"/>
          </p:cNvSpPr>
          <p:nvPr>
            <p:ph type="title"/>
          </p:nvPr>
        </p:nvSpPr>
        <p:spPr>
          <a:xfrm>
            <a:off x="258221" y="1673529"/>
            <a:ext cx="9528329" cy="1325563"/>
          </a:xfrm>
        </p:spPr>
        <p:txBody>
          <a:bodyPr>
            <a:noAutofit/>
          </a:bodyPr>
          <a:lstStyle/>
          <a:p>
            <a:r>
              <a:rPr lang="fr-FR" sz="4000" dirty="0"/>
              <a:t>L’IHM n’est pas une méthodologie en soi</a:t>
            </a:r>
          </a:p>
        </p:txBody>
      </p:sp>
      <p:sp>
        <p:nvSpPr>
          <p:cNvPr id="4" name="Slide Number Placeholder 3">
            <a:extLst>
              <a:ext uri="{FF2B5EF4-FFF2-40B4-BE49-F238E27FC236}">
                <a16:creationId xmlns:a16="http://schemas.microsoft.com/office/drawing/2014/main" id="{F17B1F33-BDB1-4078-BECF-2518D2CB8E98}"/>
              </a:ext>
            </a:extLst>
          </p:cNvPr>
          <p:cNvSpPr>
            <a:spLocks noGrp="1"/>
          </p:cNvSpPr>
          <p:nvPr>
            <p:ph type="sldNum" sz="quarter" idx="12"/>
          </p:nvPr>
        </p:nvSpPr>
        <p:spPr/>
        <p:txBody>
          <a:bodyPr/>
          <a:lstStyle/>
          <a:p>
            <a:fld id="{19B51A1E-902D-48AF-9020-955120F399B6}" type="slidenum">
              <a:rPr lang="en-US" noProof="0" smtClean="0"/>
              <a:pPr/>
              <a:t>12</a:t>
            </a:fld>
            <a:endParaRPr lang="en-US" noProof="0" dirty="0"/>
          </a:p>
        </p:txBody>
      </p:sp>
      <p:sp>
        <p:nvSpPr>
          <p:cNvPr id="3" name="Rectangle 2">
            <a:extLst>
              <a:ext uri="{FF2B5EF4-FFF2-40B4-BE49-F238E27FC236}">
                <a16:creationId xmlns:a16="http://schemas.microsoft.com/office/drawing/2014/main" id="{84754ADA-141C-4EDC-BDC8-3F94323B288E}"/>
              </a:ext>
            </a:extLst>
          </p:cNvPr>
          <p:cNvSpPr/>
          <p:nvPr/>
        </p:nvSpPr>
        <p:spPr>
          <a:xfrm>
            <a:off x="1105294" y="3567153"/>
            <a:ext cx="7834184" cy="1384995"/>
          </a:xfrm>
          <a:prstGeom prst="rect">
            <a:avLst/>
          </a:prstGeom>
        </p:spPr>
        <p:txBody>
          <a:bodyPr wrap="square">
            <a:spAutoFit/>
          </a:bodyPr>
          <a:lstStyle/>
          <a:p>
            <a:r>
              <a:rPr lang="fr-FR" sz="2800" dirty="0"/>
              <a:t>Ensemble des savoirs et connaissances facilitant la conception, la réalisation et l'évaluation des systèmes </a:t>
            </a:r>
            <a:r>
              <a:rPr lang="fr-FR" sz="2800" i="1" dirty="0"/>
              <a:t>interactifs</a:t>
            </a:r>
            <a:r>
              <a:rPr lang="fr-FR" sz="2800" dirty="0"/>
              <a:t> actuels et futurs. (D. Scapin)</a:t>
            </a:r>
          </a:p>
        </p:txBody>
      </p:sp>
    </p:spTree>
    <p:extLst>
      <p:ext uri="{BB962C8B-B14F-4D97-AF65-F5344CB8AC3E}">
        <p14:creationId xmlns:p14="http://schemas.microsoft.com/office/powerpoint/2010/main" val="139273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3E4C-934D-487C-A7CB-8DFBB8286467}"/>
              </a:ext>
            </a:extLst>
          </p:cNvPr>
          <p:cNvSpPr>
            <a:spLocks noGrp="1"/>
          </p:cNvSpPr>
          <p:nvPr>
            <p:ph type="title"/>
          </p:nvPr>
        </p:nvSpPr>
        <p:spPr>
          <a:xfrm>
            <a:off x="258221" y="1673529"/>
            <a:ext cx="9528329" cy="1325563"/>
          </a:xfrm>
        </p:spPr>
        <p:txBody>
          <a:bodyPr>
            <a:noAutofit/>
          </a:bodyPr>
          <a:lstStyle/>
          <a:p>
            <a:r>
              <a:rPr lang="fr-FR" sz="4000" dirty="0"/>
              <a:t>L’IHM, comme la robotique,</a:t>
            </a:r>
          </a:p>
        </p:txBody>
      </p:sp>
      <p:sp>
        <p:nvSpPr>
          <p:cNvPr id="4" name="Slide Number Placeholder 3">
            <a:extLst>
              <a:ext uri="{FF2B5EF4-FFF2-40B4-BE49-F238E27FC236}">
                <a16:creationId xmlns:a16="http://schemas.microsoft.com/office/drawing/2014/main" id="{F17B1F33-BDB1-4078-BECF-2518D2CB8E98}"/>
              </a:ext>
            </a:extLst>
          </p:cNvPr>
          <p:cNvSpPr>
            <a:spLocks noGrp="1"/>
          </p:cNvSpPr>
          <p:nvPr>
            <p:ph type="sldNum" sz="quarter" idx="12"/>
          </p:nvPr>
        </p:nvSpPr>
        <p:spPr/>
        <p:txBody>
          <a:bodyPr/>
          <a:lstStyle/>
          <a:p>
            <a:fld id="{19B51A1E-902D-48AF-9020-955120F399B6}" type="slidenum">
              <a:rPr lang="en-US" noProof="0" smtClean="0"/>
              <a:pPr/>
              <a:t>13</a:t>
            </a:fld>
            <a:endParaRPr lang="en-US" noProof="0" dirty="0"/>
          </a:p>
        </p:txBody>
      </p:sp>
      <p:sp>
        <p:nvSpPr>
          <p:cNvPr id="3" name="Rectangle 2">
            <a:extLst>
              <a:ext uri="{FF2B5EF4-FFF2-40B4-BE49-F238E27FC236}">
                <a16:creationId xmlns:a16="http://schemas.microsoft.com/office/drawing/2014/main" id="{84754ADA-141C-4EDC-BDC8-3F94323B288E}"/>
              </a:ext>
            </a:extLst>
          </p:cNvPr>
          <p:cNvSpPr/>
          <p:nvPr/>
        </p:nvSpPr>
        <p:spPr>
          <a:xfrm>
            <a:off x="1173219" y="2999092"/>
            <a:ext cx="7834184" cy="2123658"/>
          </a:xfrm>
          <a:prstGeom prst="rect">
            <a:avLst/>
          </a:prstGeom>
        </p:spPr>
        <p:txBody>
          <a:bodyPr wrap="square">
            <a:spAutoFit/>
          </a:bodyPr>
          <a:lstStyle/>
          <a:p>
            <a:r>
              <a:rPr lang="fr-FR" sz="2800" dirty="0"/>
              <a:t>s’intéresse à des passerelles entre mondes physiques et informationnels, et à résoudre des tensions entre ces 2 mondes. </a:t>
            </a:r>
            <a:br>
              <a:rPr lang="fr-FR" sz="2800" dirty="0"/>
            </a:br>
            <a:r>
              <a:rPr lang="fr-FR" sz="2000" dirty="0"/>
              <a:t>(physique pour les roboticiens, humains pour les </a:t>
            </a:r>
            <a:r>
              <a:rPr lang="fr-FR" sz="2000" dirty="0" err="1"/>
              <a:t>IHMiens</a:t>
            </a:r>
            <a:r>
              <a:rPr lang="fr-FR" sz="2000" dirty="0"/>
              <a:t>)</a:t>
            </a:r>
          </a:p>
          <a:p>
            <a:endParaRPr lang="fr-FR" sz="2800" dirty="0"/>
          </a:p>
        </p:txBody>
      </p:sp>
      <p:sp>
        <p:nvSpPr>
          <p:cNvPr id="6" name="Rectangle 5">
            <a:extLst>
              <a:ext uri="{FF2B5EF4-FFF2-40B4-BE49-F238E27FC236}">
                <a16:creationId xmlns:a16="http://schemas.microsoft.com/office/drawing/2014/main" id="{F0BE448B-E2FA-427B-B297-38CBEBC4098E}"/>
              </a:ext>
            </a:extLst>
          </p:cNvPr>
          <p:cNvSpPr/>
          <p:nvPr/>
        </p:nvSpPr>
        <p:spPr>
          <a:xfrm>
            <a:off x="1239122" y="4999805"/>
            <a:ext cx="3989938" cy="369332"/>
          </a:xfrm>
          <a:prstGeom prst="rect">
            <a:avLst/>
          </a:prstGeom>
        </p:spPr>
        <p:txBody>
          <a:bodyPr wrap="none">
            <a:spAutoFit/>
          </a:bodyPr>
          <a:lstStyle/>
          <a:p>
            <a:r>
              <a:rPr lang="fr-FR" dirty="0"/>
              <a:t>ANR </a:t>
            </a:r>
            <a:r>
              <a:rPr lang="en-US" dirty="0"/>
              <a:t>AAPG</a:t>
            </a:r>
            <a:r>
              <a:rPr lang="fr-FR" dirty="0"/>
              <a:t>, CE 33: Interaction, robotique</a:t>
            </a:r>
          </a:p>
        </p:txBody>
      </p:sp>
    </p:spTree>
    <p:extLst>
      <p:ext uri="{BB962C8B-B14F-4D97-AF65-F5344CB8AC3E}">
        <p14:creationId xmlns:p14="http://schemas.microsoft.com/office/powerpoint/2010/main" val="86221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3E4C-934D-487C-A7CB-8DFBB8286467}"/>
              </a:ext>
            </a:extLst>
          </p:cNvPr>
          <p:cNvSpPr>
            <a:spLocks noGrp="1"/>
          </p:cNvSpPr>
          <p:nvPr>
            <p:ph type="title"/>
          </p:nvPr>
        </p:nvSpPr>
        <p:spPr>
          <a:xfrm>
            <a:off x="324126" y="939114"/>
            <a:ext cx="10515600" cy="4671373"/>
          </a:xfrm>
        </p:spPr>
        <p:txBody>
          <a:bodyPr>
            <a:noAutofit/>
          </a:bodyPr>
          <a:lstStyle/>
          <a:p>
            <a:r>
              <a:rPr lang="fr-FR" sz="4000" dirty="0"/>
              <a:t>L’I.A. s’intéresse aux similitudes exploitables entre mondes physiques et informationnels,</a:t>
            </a:r>
            <a:br>
              <a:rPr lang="fr-FR" sz="4000" dirty="0"/>
            </a:br>
            <a:br>
              <a:rPr lang="fr-FR" sz="4000" dirty="0"/>
            </a:br>
            <a:r>
              <a:rPr lang="fr-FR" sz="4000" dirty="0"/>
              <a:t>L’I.H.M. s’intéresse aux différences entre les deux, et ce qui peut les rendre inconciliables.</a:t>
            </a:r>
            <a:br>
              <a:rPr lang="fr-FR" sz="4000" dirty="0"/>
            </a:br>
            <a:br>
              <a:rPr lang="fr-FR" sz="4000" dirty="0"/>
            </a:br>
            <a:r>
              <a:rPr lang="fr-FR" sz="4000" dirty="0"/>
              <a:t>C’est ce qui les rend complémentaires pour appréhender l’entrée de l’humanité dans l’</a:t>
            </a:r>
            <a:r>
              <a:rPr lang="fr-FR" sz="4000" dirty="0" err="1"/>
              <a:t>infosphère</a:t>
            </a:r>
            <a:r>
              <a:rPr lang="fr-FR" sz="4000" dirty="0"/>
              <a:t>.</a:t>
            </a:r>
          </a:p>
        </p:txBody>
      </p:sp>
      <p:sp>
        <p:nvSpPr>
          <p:cNvPr id="4" name="Slide Number Placeholder 3">
            <a:extLst>
              <a:ext uri="{FF2B5EF4-FFF2-40B4-BE49-F238E27FC236}">
                <a16:creationId xmlns:a16="http://schemas.microsoft.com/office/drawing/2014/main" id="{F17B1F33-BDB1-4078-BECF-2518D2CB8E98}"/>
              </a:ext>
            </a:extLst>
          </p:cNvPr>
          <p:cNvSpPr>
            <a:spLocks noGrp="1"/>
          </p:cNvSpPr>
          <p:nvPr>
            <p:ph type="sldNum" sz="quarter" idx="12"/>
          </p:nvPr>
        </p:nvSpPr>
        <p:spPr/>
        <p:txBody>
          <a:bodyPr/>
          <a:lstStyle/>
          <a:p>
            <a:fld id="{19B51A1E-902D-48AF-9020-955120F399B6}" type="slidenum">
              <a:rPr lang="en-US" noProof="0" smtClean="0"/>
              <a:pPr/>
              <a:t>14</a:t>
            </a:fld>
            <a:endParaRPr lang="en-US" noProof="0" dirty="0"/>
          </a:p>
        </p:txBody>
      </p:sp>
    </p:spTree>
    <p:extLst>
      <p:ext uri="{BB962C8B-B14F-4D97-AF65-F5344CB8AC3E}">
        <p14:creationId xmlns:p14="http://schemas.microsoft.com/office/powerpoint/2010/main" val="216434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7FD186-C68C-4268-921F-9F3C6CADE9E8}"/>
              </a:ext>
            </a:extLst>
          </p:cNvPr>
          <p:cNvSpPr>
            <a:spLocks noGrp="1"/>
          </p:cNvSpPr>
          <p:nvPr>
            <p:ph type="sldNum" sz="quarter" idx="12"/>
          </p:nvPr>
        </p:nvSpPr>
        <p:spPr/>
        <p:txBody>
          <a:bodyPr/>
          <a:lstStyle/>
          <a:p>
            <a:fld id="{19B51A1E-902D-48AF-9020-955120F399B6}" type="slidenum">
              <a:rPr lang="en-US" noProof="0" smtClean="0"/>
              <a:pPr/>
              <a:t>2</a:t>
            </a:fld>
            <a:endParaRPr lang="en-US" noProof="0" dirty="0"/>
          </a:p>
        </p:txBody>
      </p:sp>
      <p:pic>
        <p:nvPicPr>
          <p:cNvPr id="8" name="Picture 7">
            <a:extLst>
              <a:ext uri="{FF2B5EF4-FFF2-40B4-BE49-F238E27FC236}">
                <a16:creationId xmlns:a16="http://schemas.microsoft.com/office/drawing/2014/main" id="{9BDEC43D-6622-48F6-B10D-51015CB51A80}"/>
              </a:ext>
            </a:extLst>
          </p:cNvPr>
          <p:cNvPicPr>
            <a:picLocks noChangeAspect="1"/>
          </p:cNvPicPr>
          <p:nvPr/>
        </p:nvPicPr>
        <p:blipFill>
          <a:blip r:embed="rId2"/>
          <a:stretch>
            <a:fillRect/>
          </a:stretch>
        </p:blipFill>
        <p:spPr>
          <a:xfrm rot="5400000">
            <a:off x="5585333" y="0"/>
            <a:ext cx="5144756" cy="6858000"/>
          </a:xfrm>
          <a:prstGeom prst="rect">
            <a:avLst/>
          </a:prstGeom>
        </p:spPr>
      </p:pic>
      <p:pic>
        <p:nvPicPr>
          <p:cNvPr id="9" name="Picture 8">
            <a:extLst>
              <a:ext uri="{FF2B5EF4-FFF2-40B4-BE49-F238E27FC236}">
                <a16:creationId xmlns:a16="http://schemas.microsoft.com/office/drawing/2014/main" id="{7E4B87E7-7B25-4809-B4A7-B705E856FA9D}"/>
              </a:ext>
            </a:extLst>
          </p:cNvPr>
          <p:cNvPicPr>
            <a:picLocks noChangeAspect="1"/>
          </p:cNvPicPr>
          <p:nvPr/>
        </p:nvPicPr>
        <p:blipFill rotWithShape="1">
          <a:blip r:embed="rId3"/>
          <a:srcRect l="18253" t="2522" r="-4804" b="6653"/>
          <a:stretch/>
        </p:blipFill>
        <p:spPr>
          <a:xfrm>
            <a:off x="440611" y="172994"/>
            <a:ext cx="4452778" cy="6228756"/>
          </a:xfrm>
          <a:prstGeom prst="rect">
            <a:avLst/>
          </a:prstGeom>
        </p:spPr>
      </p:pic>
    </p:spTree>
    <p:extLst>
      <p:ext uri="{BB962C8B-B14F-4D97-AF65-F5344CB8AC3E}">
        <p14:creationId xmlns:p14="http://schemas.microsoft.com/office/powerpoint/2010/main" val="155366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7FD186-C68C-4268-921F-9F3C6CADE9E8}"/>
              </a:ext>
            </a:extLst>
          </p:cNvPr>
          <p:cNvSpPr>
            <a:spLocks noGrp="1"/>
          </p:cNvSpPr>
          <p:nvPr>
            <p:ph type="sldNum" sz="quarter" idx="12"/>
          </p:nvPr>
        </p:nvSpPr>
        <p:spPr/>
        <p:txBody>
          <a:bodyPr/>
          <a:lstStyle/>
          <a:p>
            <a:fld id="{19B51A1E-902D-48AF-9020-955120F399B6}" type="slidenum">
              <a:rPr lang="en-US" noProof="0" smtClean="0"/>
              <a:pPr/>
              <a:t>3</a:t>
            </a:fld>
            <a:endParaRPr lang="en-US" noProof="0" dirty="0"/>
          </a:p>
        </p:txBody>
      </p:sp>
      <p:pic>
        <p:nvPicPr>
          <p:cNvPr id="5" name="Picture 4">
            <a:extLst>
              <a:ext uri="{FF2B5EF4-FFF2-40B4-BE49-F238E27FC236}">
                <a16:creationId xmlns:a16="http://schemas.microsoft.com/office/drawing/2014/main" id="{24A5E005-128F-479D-8D13-99D96728D44C}"/>
              </a:ext>
            </a:extLst>
          </p:cNvPr>
          <p:cNvPicPr>
            <a:picLocks noChangeAspect="1"/>
          </p:cNvPicPr>
          <p:nvPr/>
        </p:nvPicPr>
        <p:blipFill rotWithShape="1">
          <a:blip r:embed="rId2"/>
          <a:srcRect l="33120" t="1982" r="29852" b="12583"/>
          <a:stretch/>
        </p:blipFill>
        <p:spPr>
          <a:xfrm rot="5400000">
            <a:off x="6906566" y="-1221686"/>
            <a:ext cx="2593643" cy="7977223"/>
          </a:xfrm>
          <a:prstGeom prst="rect">
            <a:avLst/>
          </a:prstGeom>
        </p:spPr>
      </p:pic>
      <p:pic>
        <p:nvPicPr>
          <p:cNvPr id="6" name="Picture 5">
            <a:extLst>
              <a:ext uri="{FF2B5EF4-FFF2-40B4-BE49-F238E27FC236}">
                <a16:creationId xmlns:a16="http://schemas.microsoft.com/office/drawing/2014/main" id="{634FEEC8-EB9C-4F96-8EDA-F2AC98D6E559}"/>
              </a:ext>
            </a:extLst>
          </p:cNvPr>
          <p:cNvPicPr>
            <a:picLocks noChangeAspect="1"/>
          </p:cNvPicPr>
          <p:nvPr/>
        </p:nvPicPr>
        <p:blipFill rotWithShape="1">
          <a:blip r:embed="rId3"/>
          <a:srcRect l="10201" t="1972" r="6552" b="-1972"/>
          <a:stretch/>
        </p:blipFill>
        <p:spPr>
          <a:xfrm>
            <a:off x="0" y="109183"/>
            <a:ext cx="4214777" cy="6748817"/>
          </a:xfrm>
          <a:prstGeom prst="rect">
            <a:avLst/>
          </a:prstGeom>
        </p:spPr>
      </p:pic>
      <p:sp>
        <p:nvSpPr>
          <p:cNvPr id="7" name="TextBox 6">
            <a:extLst>
              <a:ext uri="{FF2B5EF4-FFF2-40B4-BE49-F238E27FC236}">
                <a16:creationId xmlns:a16="http://schemas.microsoft.com/office/drawing/2014/main" id="{E563FC53-9110-4B38-A1DE-11398CC01C9E}"/>
              </a:ext>
            </a:extLst>
          </p:cNvPr>
          <p:cNvSpPr txBox="1"/>
          <p:nvPr/>
        </p:nvSpPr>
        <p:spPr>
          <a:xfrm>
            <a:off x="4302457" y="994986"/>
            <a:ext cx="2041969" cy="369332"/>
          </a:xfrm>
          <a:prstGeom prst="rect">
            <a:avLst/>
          </a:prstGeom>
          <a:noFill/>
        </p:spPr>
        <p:txBody>
          <a:bodyPr wrap="none" rtlCol="0">
            <a:spAutoFit/>
          </a:bodyPr>
          <a:lstStyle/>
          <a:p>
            <a:r>
              <a:rPr lang="en-US" dirty="0" err="1"/>
              <a:t>Préface</a:t>
            </a:r>
            <a:r>
              <a:rPr lang="en-US" dirty="0"/>
              <a:t> de JP </a:t>
            </a:r>
            <a:r>
              <a:rPr lang="en-US" dirty="0" err="1"/>
              <a:t>Haton</a:t>
            </a:r>
            <a:endParaRPr lang="en-US" dirty="0"/>
          </a:p>
        </p:txBody>
      </p:sp>
    </p:spTree>
    <p:extLst>
      <p:ext uri="{BB962C8B-B14F-4D97-AF65-F5344CB8AC3E}">
        <p14:creationId xmlns:p14="http://schemas.microsoft.com/office/powerpoint/2010/main" val="241404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BA343-FB78-4AC4-B007-DF207C46D415}"/>
              </a:ext>
            </a:extLst>
          </p:cNvPr>
          <p:cNvSpPr>
            <a:spLocks noGrp="1"/>
          </p:cNvSpPr>
          <p:nvPr>
            <p:ph type="title"/>
          </p:nvPr>
        </p:nvSpPr>
        <p:spPr/>
        <p:txBody>
          <a:bodyPr/>
          <a:lstStyle/>
          <a:p>
            <a:r>
              <a:rPr lang="fr-FR"/>
              <a:t>Qu’est ce que l’I.A. pour un IHM-ien?</a:t>
            </a:r>
          </a:p>
        </p:txBody>
      </p:sp>
      <p:sp>
        <p:nvSpPr>
          <p:cNvPr id="4" name="Content Placeholder 3">
            <a:extLst>
              <a:ext uri="{FF2B5EF4-FFF2-40B4-BE49-F238E27FC236}">
                <a16:creationId xmlns:a16="http://schemas.microsoft.com/office/drawing/2014/main" id="{50AD7CFC-9B3E-4CFA-BED5-B6694E42F430}"/>
              </a:ext>
            </a:extLst>
          </p:cNvPr>
          <p:cNvSpPr>
            <a:spLocks noGrp="1"/>
          </p:cNvSpPr>
          <p:nvPr>
            <p:ph idx="1"/>
          </p:nvPr>
        </p:nvSpPr>
        <p:spPr/>
        <p:txBody>
          <a:bodyPr/>
          <a:lstStyle/>
          <a:p>
            <a:pPr marL="0" indent="0">
              <a:buNone/>
            </a:pPr>
            <a:endParaRPr lang="fr-FR" dirty="0"/>
          </a:p>
          <a:p>
            <a:pPr marL="0" indent="0">
              <a:buNone/>
            </a:pPr>
            <a:r>
              <a:rPr lang="fr-FR" dirty="0"/>
              <a:t>L’I.A. est une </a:t>
            </a:r>
            <a:r>
              <a:rPr lang="fr-FR" i="1" dirty="0"/>
              <a:t>méthodologie</a:t>
            </a:r>
            <a:r>
              <a:rPr lang="fr-FR" dirty="0"/>
              <a:t> de recherche et développement</a:t>
            </a:r>
          </a:p>
          <a:p>
            <a:pPr marL="0" indent="0">
              <a:buNone/>
            </a:pPr>
            <a:endParaRPr lang="fr-FR" dirty="0"/>
          </a:p>
          <a:p>
            <a:pPr marL="0" indent="0">
              <a:buNone/>
            </a:pPr>
            <a:r>
              <a:rPr lang="fr-FR" dirty="0"/>
              <a:t>procédant par </a:t>
            </a:r>
            <a:r>
              <a:rPr lang="fr-FR" i="1" dirty="0"/>
              <a:t>mimétisme</a:t>
            </a:r>
            <a:r>
              <a:rPr lang="fr-FR" dirty="0"/>
              <a:t> entre l’univers physique et l’univers informationnel </a:t>
            </a:r>
          </a:p>
          <a:p>
            <a:pPr marL="0" indent="0">
              <a:buNone/>
            </a:pPr>
            <a:endParaRPr lang="fr-FR" dirty="0"/>
          </a:p>
          <a:p>
            <a:pPr marL="0" indent="0">
              <a:buNone/>
            </a:pPr>
            <a:r>
              <a:rPr lang="fr-FR" dirty="0"/>
              <a:t>pour produire </a:t>
            </a:r>
            <a:r>
              <a:rPr lang="fr-FR" i="1" dirty="0"/>
              <a:t>modèles et procédés informationnels </a:t>
            </a:r>
            <a:r>
              <a:rPr lang="fr-FR" dirty="0"/>
              <a:t>exploitables</a:t>
            </a:r>
            <a:r>
              <a:rPr lang="fr-FR" i="1" dirty="0"/>
              <a:t> </a:t>
            </a:r>
            <a:r>
              <a:rPr lang="fr-FR" dirty="0"/>
              <a:t>dans divers champs et domaines d’application.</a:t>
            </a:r>
          </a:p>
        </p:txBody>
      </p:sp>
      <p:sp>
        <p:nvSpPr>
          <p:cNvPr id="2" name="Slide Number Placeholder 1">
            <a:extLst>
              <a:ext uri="{FF2B5EF4-FFF2-40B4-BE49-F238E27FC236}">
                <a16:creationId xmlns:a16="http://schemas.microsoft.com/office/drawing/2014/main" id="{C7B09854-86EE-44D5-9943-158266F257A4}"/>
              </a:ext>
            </a:extLst>
          </p:cNvPr>
          <p:cNvSpPr>
            <a:spLocks noGrp="1"/>
          </p:cNvSpPr>
          <p:nvPr>
            <p:ph type="sldNum" sz="quarter" idx="12"/>
          </p:nvPr>
        </p:nvSpPr>
        <p:spPr/>
        <p:txBody>
          <a:bodyPr/>
          <a:lstStyle/>
          <a:p>
            <a:fld id="{19B51A1E-902D-48AF-9020-955120F399B6}" type="slidenum">
              <a:rPr lang="fr-FR" smtClean="0"/>
              <a:pPr/>
              <a:t>4</a:t>
            </a:fld>
            <a:endParaRPr lang="fr-FR"/>
          </a:p>
        </p:txBody>
      </p:sp>
    </p:spTree>
    <p:extLst>
      <p:ext uri="{BB962C8B-B14F-4D97-AF65-F5344CB8AC3E}">
        <p14:creationId xmlns:p14="http://schemas.microsoft.com/office/powerpoint/2010/main" val="262525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object&#10;&#10;Description automatically generated">
            <a:extLst>
              <a:ext uri="{FF2B5EF4-FFF2-40B4-BE49-F238E27FC236}">
                <a16:creationId xmlns:a16="http://schemas.microsoft.com/office/drawing/2014/main" id="{B4B133B5-5802-40D4-B812-444F3D4F9E3F}"/>
              </a:ext>
            </a:extLst>
          </p:cNvPr>
          <p:cNvPicPr>
            <a:picLocks noChangeAspect="1"/>
          </p:cNvPicPr>
          <p:nvPr/>
        </p:nvPicPr>
        <p:blipFill rotWithShape="1">
          <a:blip r:embed="rId3"/>
          <a:srcRect t="25000"/>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2">
            <a:extLst>
              <a:ext uri="{FF2B5EF4-FFF2-40B4-BE49-F238E27FC236}">
                <a16:creationId xmlns:a16="http://schemas.microsoft.com/office/drawing/2014/main" id="{AB2BA343-FB78-4AC4-B007-DF207C46D415}"/>
              </a:ext>
            </a:extLst>
          </p:cNvPr>
          <p:cNvSpPr>
            <a:spLocks noGrp="1"/>
          </p:cNvSpPr>
          <p:nvPr>
            <p:ph type="title"/>
          </p:nvPr>
        </p:nvSpPr>
        <p:spPr>
          <a:xfrm>
            <a:off x="709448" y="1913950"/>
            <a:ext cx="4204137" cy="1342754"/>
          </a:xfrm>
        </p:spPr>
        <p:txBody>
          <a:bodyPr>
            <a:normAutofit/>
          </a:bodyPr>
          <a:lstStyle/>
          <a:p>
            <a:pPr algn="ctr"/>
            <a:r>
              <a:rPr lang="fr-FR" sz="3600"/>
              <a:t>Univers Physique</a:t>
            </a:r>
          </a:p>
        </p:txBody>
      </p:sp>
      <p:sp>
        <p:nvSpPr>
          <p:cNvPr id="2" name="Slide Number Placeholder 1">
            <a:extLst>
              <a:ext uri="{FF2B5EF4-FFF2-40B4-BE49-F238E27FC236}">
                <a16:creationId xmlns:a16="http://schemas.microsoft.com/office/drawing/2014/main" id="{C7B09854-86EE-44D5-9943-158266F257A4}"/>
              </a:ext>
            </a:extLst>
          </p:cNvPr>
          <p:cNvSpPr>
            <a:spLocks noGrp="1"/>
          </p:cNvSpPr>
          <p:nvPr>
            <p:ph type="sldNum" sz="quarter" idx="12"/>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a:normAutofit/>
          </a:bodyPr>
          <a:lstStyle/>
          <a:p>
            <a:pPr algn="ctr">
              <a:lnSpc>
                <a:spcPct val="90000"/>
              </a:lnSpc>
              <a:spcAft>
                <a:spcPts val="600"/>
              </a:spcAft>
            </a:pPr>
            <a:fld id="{19B51A1E-902D-48AF-9020-955120F399B6}" type="slidenum">
              <a:rPr lang="fr-FR" sz="1100">
                <a:solidFill>
                  <a:schemeClr val="tx1"/>
                </a:solidFill>
              </a:rPr>
              <a:pPr algn="ctr">
                <a:lnSpc>
                  <a:spcPct val="90000"/>
                </a:lnSpc>
                <a:spcAft>
                  <a:spcPts val="600"/>
                </a:spcAft>
              </a:pPr>
              <a:t>5</a:t>
            </a:fld>
            <a:endParaRPr lang="fr-FR" sz="1100">
              <a:solidFill>
                <a:schemeClr val="tx1"/>
              </a:solidFill>
            </a:endParaRP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0AD7CFC-9B3E-4CFA-BED5-B6694E42F430}"/>
              </a:ext>
            </a:extLst>
          </p:cNvPr>
          <p:cNvSpPr>
            <a:spLocks noGrp="1"/>
          </p:cNvSpPr>
          <p:nvPr>
            <p:ph idx="1"/>
          </p:nvPr>
        </p:nvSpPr>
        <p:spPr>
          <a:xfrm>
            <a:off x="525516" y="3417573"/>
            <a:ext cx="4593021" cy="2619839"/>
          </a:xfrm>
        </p:spPr>
        <p:txBody>
          <a:bodyPr anchor="ctr">
            <a:normAutofit/>
          </a:bodyPr>
          <a:lstStyle/>
          <a:p>
            <a:pPr marL="0" indent="0">
              <a:buNone/>
            </a:pPr>
            <a:r>
              <a:rPr lang="fr-FR" sz="1800" dirty="0"/>
              <a:t>Fait d’atomes…</a:t>
            </a:r>
          </a:p>
          <a:p>
            <a:pPr marL="0" indent="0">
              <a:buNone/>
            </a:pPr>
            <a:endParaRPr lang="fr-FR" sz="1800" dirty="0"/>
          </a:p>
          <a:p>
            <a:pPr marL="0" indent="0">
              <a:buNone/>
            </a:pPr>
            <a:r>
              <a:rPr lang="fr-FR" sz="1800" dirty="0"/>
              <a:t>Quelques milliards d’années que la vie s’y développe…</a:t>
            </a:r>
          </a:p>
        </p:txBody>
      </p:sp>
    </p:spTree>
    <p:extLst>
      <p:ext uri="{BB962C8B-B14F-4D97-AF65-F5344CB8AC3E}">
        <p14:creationId xmlns:p14="http://schemas.microsoft.com/office/powerpoint/2010/main" val="151525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1FF8496A-BFCA-4790-BB42-78ABC3FF3363}"/>
              </a:ext>
            </a:extLst>
          </p:cNvPr>
          <p:cNvSpPr>
            <a:spLocks noGrp="1"/>
          </p:cNvSpPr>
          <p:nvPr>
            <p:ph type="title"/>
          </p:nvPr>
        </p:nvSpPr>
        <p:spPr>
          <a:xfrm>
            <a:off x="640080" y="325369"/>
            <a:ext cx="5051036" cy="1956841"/>
          </a:xfrm>
        </p:spPr>
        <p:txBody>
          <a:bodyPr anchor="b">
            <a:normAutofit/>
          </a:bodyPr>
          <a:lstStyle/>
          <a:p>
            <a:r>
              <a:rPr lang="fr-FR" sz="5400"/>
              <a:t>Monde des idées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Content Placeholder 9">
            <a:extLst>
              <a:ext uri="{FF2B5EF4-FFF2-40B4-BE49-F238E27FC236}">
                <a16:creationId xmlns:a16="http://schemas.microsoft.com/office/drawing/2014/main" id="{59FD2EEA-9C2F-45A0-A145-1E2B9EB627C7}"/>
              </a:ext>
            </a:extLst>
          </p:cNvPr>
          <p:cNvSpPr>
            <a:spLocks noGrp="1"/>
          </p:cNvSpPr>
          <p:nvPr>
            <p:ph idx="1"/>
          </p:nvPr>
        </p:nvSpPr>
        <p:spPr>
          <a:xfrm>
            <a:off x="640080" y="2872899"/>
            <a:ext cx="4243589" cy="3320668"/>
          </a:xfrm>
        </p:spPr>
        <p:txBody>
          <a:bodyPr>
            <a:normAutofit/>
          </a:bodyPr>
          <a:lstStyle/>
          <a:p>
            <a:pPr marL="0" indent="0">
              <a:buNone/>
            </a:pPr>
            <a:r>
              <a:rPr lang="fr-FR" sz="2200"/>
              <a:t>Faits de concepts</a:t>
            </a:r>
          </a:p>
          <a:p>
            <a:pPr marL="0" indent="0">
              <a:buNone/>
            </a:pPr>
            <a:endParaRPr lang="fr-FR" sz="2200"/>
          </a:p>
          <a:p>
            <a:pPr marL="0" indent="0">
              <a:buNone/>
            </a:pPr>
            <a:r>
              <a:rPr lang="fr-FR" sz="2200"/>
              <a:t>Quelques milliers d’années</a:t>
            </a:r>
          </a:p>
          <a:p>
            <a:pPr marL="0" indent="0">
              <a:buNone/>
            </a:pPr>
            <a:endParaRPr lang="fr-FR" sz="2200"/>
          </a:p>
          <a:p>
            <a:pPr marL="0" indent="0">
              <a:buNone/>
            </a:pPr>
            <a:r>
              <a:rPr lang="fr-FR" sz="2200"/>
              <a:t>Concepts: communicables, mais intangibles.</a:t>
            </a:r>
          </a:p>
        </p:txBody>
      </p:sp>
      <p:pic>
        <p:nvPicPr>
          <p:cNvPr id="6" name="Content Placeholder 5" descr="A picture containing text, indoor, wall, bed&#10;&#10;Description automatically generated">
            <a:extLst>
              <a:ext uri="{FF2B5EF4-FFF2-40B4-BE49-F238E27FC236}">
                <a16:creationId xmlns:a16="http://schemas.microsoft.com/office/drawing/2014/main" id="{1FCFE1E1-3750-4974-A87B-3162F5252F78}"/>
              </a:ext>
            </a:extLst>
          </p:cNvPr>
          <p:cNvPicPr>
            <a:picLocks noChangeAspect="1"/>
          </p:cNvPicPr>
          <p:nvPr/>
        </p:nvPicPr>
        <p:blipFill rotWithShape="1">
          <a:blip r:embed="rId2"/>
          <a:srcRect l="7292" r="1748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DA5E930A-555E-4004-B7BB-1F40DA7DAFBD}"/>
              </a:ext>
            </a:extLst>
          </p:cNvPr>
          <p:cNvSpPr>
            <a:spLocks noGrp="1"/>
          </p:cNvSpPr>
          <p:nvPr>
            <p:ph type="sldNum" sz="quarter" idx="12"/>
          </p:nvPr>
        </p:nvSpPr>
        <p:spPr>
          <a:xfrm>
            <a:off x="10439400" y="6356350"/>
            <a:ext cx="914400" cy="365125"/>
          </a:xfrm>
        </p:spPr>
        <p:txBody>
          <a:bodyPr>
            <a:normAutofit/>
          </a:bodyPr>
          <a:lstStyle/>
          <a:p>
            <a:pPr>
              <a:spcAft>
                <a:spcPts val="600"/>
              </a:spcAft>
            </a:pPr>
            <a:fld id="{19B51A1E-902D-48AF-9020-955120F399B6}" type="slidenum">
              <a:rPr lang="fr-FR" smtClean="0">
                <a:solidFill>
                  <a:srgbClr val="FFFFFF"/>
                </a:solidFill>
              </a:rPr>
              <a:pPr>
                <a:spcAft>
                  <a:spcPts val="600"/>
                </a:spcAft>
              </a:pPr>
              <a:t>6</a:t>
            </a:fld>
            <a:endParaRPr lang="fr-FR">
              <a:solidFill>
                <a:srgbClr val="FFFFFF"/>
              </a:solidFill>
            </a:endParaRPr>
          </a:p>
        </p:txBody>
      </p:sp>
    </p:spTree>
    <p:extLst>
      <p:ext uri="{BB962C8B-B14F-4D97-AF65-F5344CB8AC3E}">
        <p14:creationId xmlns:p14="http://schemas.microsoft.com/office/powerpoint/2010/main" val="3280441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wire&#10;&#10;Description automatically generated">
            <a:extLst>
              <a:ext uri="{FF2B5EF4-FFF2-40B4-BE49-F238E27FC236}">
                <a16:creationId xmlns:a16="http://schemas.microsoft.com/office/drawing/2014/main" id="{3043BD5B-0AC5-457F-94EB-E8CFDACA014F}"/>
              </a:ext>
            </a:extLst>
          </p:cNvPr>
          <p:cNvPicPr>
            <a:picLocks noChangeAspect="1"/>
          </p:cNvPicPr>
          <p:nvPr/>
        </p:nvPicPr>
        <p:blipFill rotWithShape="1">
          <a:blip r:embed="rId3"/>
          <a:srcRect t="4733" b="10997"/>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3BAC1B1-D409-4BEE-A64A-B08E9A675101}"/>
              </a:ext>
            </a:extLst>
          </p:cNvPr>
          <p:cNvSpPr>
            <a:spLocks noGrp="1"/>
          </p:cNvSpPr>
          <p:nvPr>
            <p:ph type="title"/>
          </p:nvPr>
        </p:nvSpPr>
        <p:spPr>
          <a:xfrm>
            <a:off x="709448" y="1913950"/>
            <a:ext cx="4204137" cy="1342754"/>
          </a:xfrm>
        </p:spPr>
        <p:txBody>
          <a:bodyPr>
            <a:normAutofit/>
          </a:bodyPr>
          <a:lstStyle/>
          <a:p>
            <a:pPr algn="ctr"/>
            <a:r>
              <a:rPr lang="en-US" sz="3600"/>
              <a:t>Infosphère (Floridi)</a:t>
            </a:r>
          </a:p>
        </p:txBody>
      </p:sp>
      <p:sp>
        <p:nvSpPr>
          <p:cNvPr id="4" name="Slide Number Placeholder 3">
            <a:extLst>
              <a:ext uri="{FF2B5EF4-FFF2-40B4-BE49-F238E27FC236}">
                <a16:creationId xmlns:a16="http://schemas.microsoft.com/office/drawing/2014/main" id="{ADD918A9-EC8D-48AC-99B3-C1397A8BEE1E}"/>
              </a:ext>
            </a:extLst>
          </p:cNvPr>
          <p:cNvSpPr>
            <a:spLocks noGrp="1"/>
          </p:cNvSpPr>
          <p:nvPr>
            <p:ph type="sldNum" sz="quarter" idx="12"/>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a:normAutofit/>
          </a:bodyPr>
          <a:lstStyle/>
          <a:p>
            <a:pPr algn="ctr">
              <a:lnSpc>
                <a:spcPct val="90000"/>
              </a:lnSpc>
              <a:spcAft>
                <a:spcPts val="600"/>
              </a:spcAft>
            </a:pPr>
            <a:fld id="{19B51A1E-902D-48AF-9020-955120F399B6}" type="slidenum">
              <a:rPr lang="en-US" sz="1100" noProof="0">
                <a:solidFill>
                  <a:schemeClr val="tx1"/>
                </a:solidFill>
              </a:rPr>
              <a:pPr algn="ctr">
                <a:lnSpc>
                  <a:spcPct val="90000"/>
                </a:lnSpc>
                <a:spcAft>
                  <a:spcPts val="600"/>
                </a:spcAft>
              </a:pPr>
              <a:t>7</a:t>
            </a:fld>
            <a:endParaRPr lang="en-US" sz="1100" noProof="0">
              <a:solidFill>
                <a:schemeClr val="tx1"/>
              </a:solidFill>
            </a:endParaRP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793564-BCFB-4A5E-8C80-B407A546C791}"/>
              </a:ext>
            </a:extLst>
          </p:cNvPr>
          <p:cNvSpPr>
            <a:spLocks noGrp="1"/>
          </p:cNvSpPr>
          <p:nvPr>
            <p:ph idx="1"/>
          </p:nvPr>
        </p:nvSpPr>
        <p:spPr>
          <a:xfrm>
            <a:off x="525516" y="3417573"/>
            <a:ext cx="4593021" cy="2619839"/>
          </a:xfrm>
        </p:spPr>
        <p:txBody>
          <a:bodyPr anchor="ctr">
            <a:normAutofit/>
          </a:bodyPr>
          <a:lstStyle/>
          <a:p>
            <a:pPr marL="0" indent="0">
              <a:buNone/>
            </a:pPr>
            <a:r>
              <a:rPr lang="fr-FR" sz="1800"/>
              <a:t>Fait d’octets</a:t>
            </a:r>
          </a:p>
          <a:p>
            <a:pPr marL="0" indent="0">
              <a:buNone/>
            </a:pPr>
            <a:endParaRPr lang="fr-FR" sz="1800"/>
          </a:p>
          <a:p>
            <a:pPr marL="0" indent="0">
              <a:buNone/>
            </a:pPr>
            <a:r>
              <a:rPr lang="fr-FR" sz="1800"/>
              <a:t>Depuis quelques décennies</a:t>
            </a:r>
          </a:p>
          <a:p>
            <a:pPr marL="0" indent="0">
              <a:buNone/>
            </a:pPr>
            <a:endParaRPr lang="fr-FR" sz="1800"/>
          </a:p>
          <a:p>
            <a:pPr marL="0" indent="0">
              <a:buNone/>
            </a:pPr>
            <a:r>
              <a:rPr lang="fr-FR" sz="1800"/>
              <a:t>Immatériels comme les concepts, néanmoins tangibles.</a:t>
            </a:r>
          </a:p>
        </p:txBody>
      </p:sp>
    </p:spTree>
    <p:extLst>
      <p:ext uri="{BB962C8B-B14F-4D97-AF65-F5344CB8AC3E}">
        <p14:creationId xmlns:p14="http://schemas.microsoft.com/office/powerpoint/2010/main" val="284826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3E4C-934D-487C-A7CB-8DFBB8286467}"/>
              </a:ext>
            </a:extLst>
          </p:cNvPr>
          <p:cNvSpPr>
            <a:spLocks noGrp="1"/>
          </p:cNvSpPr>
          <p:nvPr>
            <p:ph type="title"/>
          </p:nvPr>
        </p:nvSpPr>
        <p:spPr>
          <a:xfrm>
            <a:off x="332362" y="240146"/>
            <a:ext cx="10515600" cy="1325563"/>
          </a:xfrm>
        </p:spPr>
        <p:txBody>
          <a:bodyPr>
            <a:normAutofit/>
          </a:bodyPr>
          <a:lstStyle/>
          <a:p>
            <a:r>
              <a:rPr lang="fr-FR" sz="3600" dirty="0"/>
              <a:t>L’I.A. part d’inspirations physiques… </a:t>
            </a:r>
          </a:p>
        </p:txBody>
      </p:sp>
      <p:sp>
        <p:nvSpPr>
          <p:cNvPr id="3" name="Content Placeholder 2">
            <a:extLst>
              <a:ext uri="{FF2B5EF4-FFF2-40B4-BE49-F238E27FC236}">
                <a16:creationId xmlns:a16="http://schemas.microsoft.com/office/drawing/2014/main" id="{14A74D45-D154-4FC5-A35F-5DB698AD30A9}"/>
              </a:ext>
            </a:extLst>
          </p:cNvPr>
          <p:cNvSpPr>
            <a:spLocks noGrp="1"/>
          </p:cNvSpPr>
          <p:nvPr>
            <p:ph idx="1"/>
          </p:nvPr>
        </p:nvSpPr>
        <p:spPr>
          <a:xfrm>
            <a:off x="854298" y="1327730"/>
            <a:ext cx="9238265" cy="2496004"/>
          </a:xfrm>
        </p:spPr>
        <p:txBody>
          <a:bodyPr>
            <a:normAutofit/>
          </a:bodyPr>
          <a:lstStyle/>
          <a:p>
            <a:r>
              <a:rPr lang="fr-FR" sz="2000" dirty="0"/>
              <a:t>Raison humaine -&gt; systèmes experts, ontologies…</a:t>
            </a:r>
          </a:p>
          <a:p>
            <a:r>
              <a:rPr lang="fr-FR" sz="2000" dirty="0"/>
              <a:t>Perception humaine -&gt; réseaux neuronaux, </a:t>
            </a:r>
            <a:r>
              <a:rPr lang="fr-FR" sz="2000" dirty="0" err="1"/>
              <a:t>Deep</a:t>
            </a:r>
            <a:r>
              <a:rPr lang="fr-FR" sz="2000" dirty="0"/>
              <a:t> Learning…</a:t>
            </a:r>
          </a:p>
          <a:p>
            <a:r>
              <a:rPr lang="fr-FR" sz="2000" dirty="0"/>
              <a:t>Sélection naturelle -&gt; algorithmes génétiques</a:t>
            </a:r>
          </a:p>
          <a:p>
            <a:r>
              <a:rPr lang="fr-FR" sz="2000" dirty="0"/>
              <a:t>Vers la reproduction de phénomènes sociaux: multi-agents…</a:t>
            </a:r>
          </a:p>
          <a:p>
            <a:r>
              <a:rPr lang="fr-FR" sz="2000" dirty="0" err="1"/>
              <a:t>Ising</a:t>
            </a:r>
            <a:r>
              <a:rPr lang="fr-FR" sz="2000" dirty="0"/>
              <a:t> </a:t>
            </a:r>
            <a:r>
              <a:rPr lang="fr-FR" sz="2000" dirty="0" err="1"/>
              <a:t>models</a:t>
            </a:r>
            <a:r>
              <a:rPr lang="fr-FR" sz="2000" dirty="0"/>
              <a:t>…</a:t>
            </a:r>
          </a:p>
        </p:txBody>
      </p:sp>
      <p:sp>
        <p:nvSpPr>
          <p:cNvPr id="4" name="Slide Number Placeholder 3">
            <a:extLst>
              <a:ext uri="{FF2B5EF4-FFF2-40B4-BE49-F238E27FC236}">
                <a16:creationId xmlns:a16="http://schemas.microsoft.com/office/drawing/2014/main" id="{F17B1F33-BDB1-4078-BECF-2518D2CB8E98}"/>
              </a:ext>
            </a:extLst>
          </p:cNvPr>
          <p:cNvSpPr>
            <a:spLocks noGrp="1"/>
          </p:cNvSpPr>
          <p:nvPr>
            <p:ph type="sldNum" sz="quarter" idx="12"/>
          </p:nvPr>
        </p:nvSpPr>
        <p:spPr/>
        <p:txBody>
          <a:bodyPr/>
          <a:lstStyle/>
          <a:p>
            <a:fld id="{19B51A1E-902D-48AF-9020-955120F399B6}" type="slidenum">
              <a:rPr lang="en-US" noProof="0" smtClean="0"/>
              <a:pPr/>
              <a:t>8</a:t>
            </a:fld>
            <a:endParaRPr lang="en-US" noProof="0" dirty="0"/>
          </a:p>
        </p:txBody>
      </p:sp>
      <p:sp>
        <p:nvSpPr>
          <p:cNvPr id="5" name="Title 1">
            <a:extLst>
              <a:ext uri="{FF2B5EF4-FFF2-40B4-BE49-F238E27FC236}">
                <a16:creationId xmlns:a16="http://schemas.microsoft.com/office/drawing/2014/main" id="{97959358-06A2-4269-9772-6CCEF08451C5}"/>
              </a:ext>
            </a:extLst>
          </p:cNvPr>
          <p:cNvSpPr txBox="1">
            <a:spLocks/>
          </p:cNvSpPr>
          <p:nvPr/>
        </p:nvSpPr>
        <p:spPr>
          <a:xfrm>
            <a:off x="1951902" y="3160952"/>
            <a:ext cx="86625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 pour produire des applications dans de nombreux domaines</a:t>
            </a:r>
          </a:p>
        </p:txBody>
      </p:sp>
      <p:sp>
        <p:nvSpPr>
          <p:cNvPr id="6" name="Content Placeholder 2">
            <a:extLst>
              <a:ext uri="{FF2B5EF4-FFF2-40B4-BE49-F238E27FC236}">
                <a16:creationId xmlns:a16="http://schemas.microsoft.com/office/drawing/2014/main" id="{99868F09-6A1A-4BB1-853A-D779C3960E26}"/>
              </a:ext>
            </a:extLst>
          </p:cNvPr>
          <p:cNvSpPr txBox="1">
            <a:spLocks/>
          </p:cNvSpPr>
          <p:nvPr/>
        </p:nvSpPr>
        <p:spPr>
          <a:xfrm>
            <a:off x="4399218" y="4336304"/>
            <a:ext cx="4853408" cy="2496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Reconnaissance des formes</a:t>
            </a:r>
          </a:p>
          <a:p>
            <a:r>
              <a:rPr lang="fr-FR" sz="2000" dirty="0"/>
              <a:t>Optimisation/Combinatoire</a:t>
            </a:r>
          </a:p>
          <a:p>
            <a:r>
              <a:rPr lang="fr-FR" sz="2000" dirty="0"/>
              <a:t>Classification/Régression</a:t>
            </a:r>
          </a:p>
          <a:p>
            <a:r>
              <a:rPr lang="fr-FR" sz="2000" dirty="0"/>
              <a:t>Systèmes autonomes…</a:t>
            </a:r>
          </a:p>
          <a:p>
            <a:r>
              <a:rPr lang="fr-FR" sz="2000" dirty="0"/>
              <a:t>… (dont l’IHM)</a:t>
            </a:r>
          </a:p>
        </p:txBody>
      </p:sp>
    </p:spTree>
    <p:extLst>
      <p:ext uri="{BB962C8B-B14F-4D97-AF65-F5344CB8AC3E}">
        <p14:creationId xmlns:p14="http://schemas.microsoft.com/office/powerpoint/2010/main" val="22199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3E4C-934D-487C-A7CB-8DFBB8286467}"/>
              </a:ext>
            </a:extLst>
          </p:cNvPr>
          <p:cNvSpPr>
            <a:spLocks noGrp="1"/>
          </p:cNvSpPr>
          <p:nvPr>
            <p:ph type="title"/>
          </p:nvPr>
        </p:nvSpPr>
        <p:spPr>
          <a:xfrm>
            <a:off x="332362" y="240146"/>
            <a:ext cx="10515600" cy="1325563"/>
          </a:xfrm>
        </p:spPr>
        <p:txBody>
          <a:bodyPr>
            <a:normAutofit/>
          </a:bodyPr>
          <a:lstStyle/>
          <a:p>
            <a:r>
              <a:rPr lang="fr-FR" sz="3600" dirty="0"/>
              <a:t>L’I.A. donne une structure </a:t>
            </a:r>
          </a:p>
        </p:txBody>
      </p:sp>
      <p:sp>
        <p:nvSpPr>
          <p:cNvPr id="4" name="Slide Number Placeholder 3">
            <a:extLst>
              <a:ext uri="{FF2B5EF4-FFF2-40B4-BE49-F238E27FC236}">
                <a16:creationId xmlns:a16="http://schemas.microsoft.com/office/drawing/2014/main" id="{F17B1F33-BDB1-4078-BECF-2518D2CB8E98}"/>
              </a:ext>
            </a:extLst>
          </p:cNvPr>
          <p:cNvSpPr>
            <a:spLocks noGrp="1"/>
          </p:cNvSpPr>
          <p:nvPr>
            <p:ph type="sldNum" sz="quarter" idx="12"/>
          </p:nvPr>
        </p:nvSpPr>
        <p:spPr/>
        <p:txBody>
          <a:bodyPr/>
          <a:lstStyle/>
          <a:p>
            <a:fld id="{19B51A1E-902D-48AF-9020-955120F399B6}" type="slidenum">
              <a:rPr lang="en-US" noProof="0" smtClean="0"/>
              <a:pPr/>
              <a:t>9</a:t>
            </a:fld>
            <a:endParaRPr lang="en-US" noProof="0" dirty="0"/>
          </a:p>
        </p:txBody>
      </p:sp>
      <p:sp>
        <p:nvSpPr>
          <p:cNvPr id="5" name="Title 1">
            <a:extLst>
              <a:ext uri="{FF2B5EF4-FFF2-40B4-BE49-F238E27FC236}">
                <a16:creationId xmlns:a16="http://schemas.microsoft.com/office/drawing/2014/main" id="{97959358-06A2-4269-9772-6CCEF08451C5}"/>
              </a:ext>
            </a:extLst>
          </p:cNvPr>
          <p:cNvSpPr txBox="1">
            <a:spLocks/>
          </p:cNvSpPr>
          <p:nvPr/>
        </p:nvSpPr>
        <p:spPr>
          <a:xfrm>
            <a:off x="1118820" y="1972685"/>
            <a:ext cx="8662597"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tangible et reconnaissable au monde informationnel, pour nous permettre d’en tirer parti.</a:t>
            </a:r>
          </a:p>
        </p:txBody>
      </p:sp>
      <p:sp>
        <p:nvSpPr>
          <p:cNvPr id="9" name="Title 1">
            <a:extLst>
              <a:ext uri="{FF2B5EF4-FFF2-40B4-BE49-F238E27FC236}">
                <a16:creationId xmlns:a16="http://schemas.microsoft.com/office/drawing/2014/main" id="{8DB2B22F-F578-49F5-9F15-80E9E22D42C4}"/>
              </a:ext>
            </a:extLst>
          </p:cNvPr>
          <p:cNvSpPr txBox="1">
            <a:spLocks/>
          </p:cNvSpPr>
          <p:nvPr/>
        </p:nvSpPr>
        <p:spPr>
          <a:xfrm>
            <a:off x="447691" y="4014569"/>
            <a:ext cx="8662597"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Pour cela elle procède par similitude entre phénomènes physiques et informationnels complexes.</a:t>
            </a:r>
          </a:p>
        </p:txBody>
      </p:sp>
    </p:spTree>
    <p:extLst>
      <p:ext uri="{BB962C8B-B14F-4D97-AF65-F5344CB8AC3E}">
        <p14:creationId xmlns:p14="http://schemas.microsoft.com/office/powerpoint/2010/main" val="2873416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00F67-BC3D-46B4-8D39-802DC9D7F2EB}">
  <ds:schemaRefs>
    <ds:schemaRef ds:uri="http://www.w3.org/XML/1998/namespace"/>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16c05727-aa75-4e4a-9b5f-8a80a1165891"/>
    <ds:schemaRef ds:uri="71af3243-3dd4-4a8d-8c0d-dd76da1f02a5"/>
    <ds:schemaRef ds:uri="http://purl.org/dc/dcmitype/"/>
  </ds:schemaRefs>
</ds:datastoreItem>
</file>

<file path=customXml/itemProps2.xml><?xml version="1.0" encoding="utf-8"?>
<ds:datastoreItem xmlns:ds="http://schemas.openxmlformats.org/officeDocument/2006/customXml" ds:itemID="{47323504-CBC8-4A2F-BF86-8DF0D94D4A3D}">
  <ds:schemaRefs>
    <ds:schemaRef ds:uri="http://schemas.microsoft.com/sharepoint/v3/contenttype/forms"/>
  </ds:schemaRefs>
</ds:datastoreItem>
</file>

<file path=customXml/itemProps3.xml><?xml version="1.0" encoding="utf-8"?>
<ds:datastoreItem xmlns:ds="http://schemas.openxmlformats.org/officeDocument/2006/customXml" ds:itemID="{853D8350-BC36-420E-83B3-2CFFF4E97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TotalTime>
  <Words>655</Words>
  <Application>Microsoft Office PowerPoint</Application>
  <PresentationFormat>Widescreen</PresentationFormat>
  <Paragraphs>101</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Corbel</vt:lpstr>
      <vt:lpstr>Times New Roman</vt:lpstr>
      <vt:lpstr>Office Theme</vt:lpstr>
      <vt:lpstr>Complémentarité  de l’IA et de l’IHM</vt:lpstr>
      <vt:lpstr>PowerPoint Presentation</vt:lpstr>
      <vt:lpstr>PowerPoint Presentation</vt:lpstr>
      <vt:lpstr>Qu’est ce que l’I.A. pour un IHM-ien?</vt:lpstr>
      <vt:lpstr>Univers Physique</vt:lpstr>
      <vt:lpstr>Monde des idées</vt:lpstr>
      <vt:lpstr>Infosphère (Floridi)</vt:lpstr>
      <vt:lpstr>L’I.A. part d’inspirations physiques… </vt:lpstr>
      <vt:lpstr>L’I.A. donne une structure </vt:lpstr>
      <vt:lpstr>Différentes méthodes de découverte</vt:lpstr>
      <vt:lpstr>Et l’I.H.M. là dedans?</vt:lpstr>
      <vt:lpstr>L’IHM n’est pas une méthodologie en soi</vt:lpstr>
      <vt:lpstr>L’IHM, comme la robotique,</vt:lpstr>
      <vt:lpstr>L’I.A. s’intéresse aux similitudes exploitables entre mondes physiques et informationnels,  L’I.H.M. s’intéresse aux différences entre les deux, et ce qui peut les rendre inconciliables.  C’est ce qui les rend complémentaires pour appréhender l’entrée de l’humanité dans l’infosphère.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Complémentarité  de l’IA et de l’IHM</dc:title>
  <dc:creator>Thomas Baudel</dc:creator>
  <cp:lastModifiedBy>Thomas Baudel</cp:lastModifiedBy>
  <cp:revision>7</cp:revision>
  <dcterms:created xsi:type="dcterms:W3CDTF">2021-03-10T20:23:59Z</dcterms:created>
  <dcterms:modified xsi:type="dcterms:W3CDTF">2021-03-10T21:29:14Z</dcterms:modified>
</cp:coreProperties>
</file>